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7" r:id="rId19"/>
    <p:sldId id="278" r:id="rId20"/>
    <p:sldId id="272" r:id="rId21"/>
    <p:sldId id="273" r:id="rId22"/>
  </p:sldIdLst>
  <p:sldSz cx="9144000" cy="6858000" type="screen4x3"/>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13"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91C03103-C450-4CBC-A6E4-C902561ED935}" type="datetimeFigureOut">
              <a:rPr lang="de-AT" smtClean="0"/>
              <a:pPr/>
              <a:t>03.09.2015</a:t>
            </a:fld>
            <a:endParaRPr lang="de-AT"/>
          </a:p>
        </p:txBody>
      </p:sp>
      <p:sp>
        <p:nvSpPr>
          <p:cNvPr id="4" name="Folienbildplatzhalt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65795BFE-5632-4772-A6CD-6D709D1CE194}" type="slidenum">
              <a:rPr lang="de-AT" smtClean="0"/>
              <a:pPr/>
              <a:t>‹Nr.›</a:t>
            </a:fld>
            <a:endParaRPr lang="de-A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D98007A-292C-4214-928C-6ACBC507E72B}" type="datetime1">
              <a:rPr lang="de-DE" smtClean="0"/>
              <a:pPr/>
              <a:t>03.09.2015</a:t>
            </a:fld>
            <a:endParaRPr lang="de-DE"/>
          </a:p>
        </p:txBody>
      </p:sp>
      <p:sp>
        <p:nvSpPr>
          <p:cNvPr id="5" name="Fußzeilenplatzhalter 4"/>
          <p:cNvSpPr>
            <a:spLocks noGrp="1"/>
          </p:cNvSpPr>
          <p:nvPr>
            <p:ph type="ftr" sz="quarter" idx="11"/>
          </p:nvPr>
        </p:nvSpPr>
        <p:spPr/>
        <p:txBody>
          <a:bodyPr/>
          <a:lstStyle/>
          <a:p>
            <a:r>
              <a:rPr lang="de-DE" smtClean="0"/>
              <a:t>P. Franziskus, Laudati si</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EF76A83-B128-4840-8F0D-79BFF385469E}" type="datetime1">
              <a:rPr lang="de-DE" smtClean="0"/>
              <a:pPr/>
              <a:t>03.09.2015</a:t>
            </a:fld>
            <a:endParaRPr lang="de-DE"/>
          </a:p>
        </p:txBody>
      </p:sp>
      <p:sp>
        <p:nvSpPr>
          <p:cNvPr id="5" name="Fußzeilenplatzhalter 4"/>
          <p:cNvSpPr>
            <a:spLocks noGrp="1"/>
          </p:cNvSpPr>
          <p:nvPr>
            <p:ph type="ftr" sz="quarter" idx="11"/>
          </p:nvPr>
        </p:nvSpPr>
        <p:spPr/>
        <p:txBody>
          <a:bodyPr/>
          <a:lstStyle/>
          <a:p>
            <a:r>
              <a:rPr lang="de-DE" smtClean="0"/>
              <a:t>P. Franziskus, Laudati si</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A33FB78-7AE2-4209-9B94-6792D46D8B67}" type="datetime1">
              <a:rPr lang="de-DE" smtClean="0"/>
              <a:pPr/>
              <a:t>03.09.2015</a:t>
            </a:fld>
            <a:endParaRPr lang="de-DE"/>
          </a:p>
        </p:txBody>
      </p:sp>
      <p:sp>
        <p:nvSpPr>
          <p:cNvPr id="5" name="Fußzeilenplatzhalter 4"/>
          <p:cNvSpPr>
            <a:spLocks noGrp="1"/>
          </p:cNvSpPr>
          <p:nvPr>
            <p:ph type="ftr" sz="quarter" idx="11"/>
          </p:nvPr>
        </p:nvSpPr>
        <p:spPr/>
        <p:txBody>
          <a:bodyPr/>
          <a:lstStyle/>
          <a:p>
            <a:r>
              <a:rPr lang="de-DE" smtClean="0"/>
              <a:t>P. Franziskus, Laudati si</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719B1F3-C9A4-4956-956E-3DA21DA3C177}" type="datetime1">
              <a:rPr lang="de-DE" smtClean="0"/>
              <a:pPr/>
              <a:t>03.09.2015</a:t>
            </a:fld>
            <a:endParaRPr lang="de-DE"/>
          </a:p>
        </p:txBody>
      </p:sp>
      <p:sp>
        <p:nvSpPr>
          <p:cNvPr id="5" name="Fußzeilenplatzhalter 4"/>
          <p:cNvSpPr>
            <a:spLocks noGrp="1"/>
          </p:cNvSpPr>
          <p:nvPr>
            <p:ph type="ftr" sz="quarter" idx="11"/>
          </p:nvPr>
        </p:nvSpPr>
        <p:spPr/>
        <p:txBody>
          <a:bodyPr/>
          <a:lstStyle/>
          <a:p>
            <a:r>
              <a:rPr lang="de-DE" smtClean="0"/>
              <a:t>P. Franziskus, Laudati si</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99EF5BF8-89DA-4807-AD99-C7208E5765D4}" type="datetime1">
              <a:rPr lang="de-DE" smtClean="0"/>
              <a:pPr/>
              <a:t>03.09.2015</a:t>
            </a:fld>
            <a:endParaRPr lang="de-DE"/>
          </a:p>
        </p:txBody>
      </p:sp>
      <p:sp>
        <p:nvSpPr>
          <p:cNvPr id="5" name="Fußzeilenplatzhalter 4"/>
          <p:cNvSpPr>
            <a:spLocks noGrp="1"/>
          </p:cNvSpPr>
          <p:nvPr>
            <p:ph type="ftr" sz="quarter" idx="11"/>
          </p:nvPr>
        </p:nvSpPr>
        <p:spPr/>
        <p:txBody>
          <a:bodyPr/>
          <a:lstStyle/>
          <a:p>
            <a:r>
              <a:rPr lang="de-DE" smtClean="0"/>
              <a:t>P. Franziskus, Laudati si</a:t>
            </a:r>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F0C56BF-F360-4F9C-9180-43011E40D4A4}" type="datetime1">
              <a:rPr lang="de-DE" smtClean="0"/>
              <a:pPr/>
              <a:t>03.09.2015</a:t>
            </a:fld>
            <a:endParaRPr lang="de-DE"/>
          </a:p>
        </p:txBody>
      </p:sp>
      <p:sp>
        <p:nvSpPr>
          <p:cNvPr id="6" name="Fußzeilenplatzhalter 5"/>
          <p:cNvSpPr>
            <a:spLocks noGrp="1"/>
          </p:cNvSpPr>
          <p:nvPr>
            <p:ph type="ftr" sz="quarter" idx="11"/>
          </p:nvPr>
        </p:nvSpPr>
        <p:spPr/>
        <p:txBody>
          <a:bodyPr/>
          <a:lstStyle/>
          <a:p>
            <a:r>
              <a:rPr lang="de-DE" smtClean="0"/>
              <a:t>P. Franziskus, Laudati si</a:t>
            </a:r>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35C0D3F-D151-4A04-977F-2A929134F313}" type="datetime1">
              <a:rPr lang="de-DE" smtClean="0"/>
              <a:pPr/>
              <a:t>03.09.2015</a:t>
            </a:fld>
            <a:endParaRPr lang="de-DE"/>
          </a:p>
        </p:txBody>
      </p:sp>
      <p:sp>
        <p:nvSpPr>
          <p:cNvPr id="8" name="Fußzeilenplatzhalter 7"/>
          <p:cNvSpPr>
            <a:spLocks noGrp="1"/>
          </p:cNvSpPr>
          <p:nvPr>
            <p:ph type="ftr" sz="quarter" idx="11"/>
          </p:nvPr>
        </p:nvSpPr>
        <p:spPr/>
        <p:txBody>
          <a:bodyPr/>
          <a:lstStyle/>
          <a:p>
            <a:r>
              <a:rPr lang="de-DE" smtClean="0"/>
              <a:t>P. Franziskus, Laudati si</a:t>
            </a:r>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0C66B3B-13BF-48E4-B50A-4FFB29D92F67}" type="datetime1">
              <a:rPr lang="de-DE" smtClean="0"/>
              <a:pPr/>
              <a:t>03.09.2015</a:t>
            </a:fld>
            <a:endParaRPr lang="de-DE"/>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AA3EA28-D9DA-482E-89B4-F4D63DB3CF1E}" type="datetime1">
              <a:rPr lang="de-DE" smtClean="0"/>
              <a:pPr/>
              <a:t>03.09.2015</a:t>
            </a:fld>
            <a:endParaRPr lang="de-DE"/>
          </a:p>
        </p:txBody>
      </p:sp>
      <p:sp>
        <p:nvSpPr>
          <p:cNvPr id="3" name="Fußzeilenplatzhalter 2"/>
          <p:cNvSpPr>
            <a:spLocks noGrp="1"/>
          </p:cNvSpPr>
          <p:nvPr>
            <p:ph type="ftr" sz="quarter" idx="11"/>
          </p:nvPr>
        </p:nvSpPr>
        <p:spPr/>
        <p:txBody>
          <a:bodyPr/>
          <a:lstStyle/>
          <a:p>
            <a:r>
              <a:rPr lang="de-DE" smtClean="0"/>
              <a:t>P. Franziskus, Laudati si</a:t>
            </a:r>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9806F2C1-3C91-4441-9761-5738A3FAD4B2}" type="datetime1">
              <a:rPr lang="de-DE" smtClean="0"/>
              <a:pPr/>
              <a:t>03.09.2015</a:t>
            </a:fld>
            <a:endParaRPr lang="de-DE"/>
          </a:p>
        </p:txBody>
      </p:sp>
      <p:sp>
        <p:nvSpPr>
          <p:cNvPr id="6" name="Fußzeilenplatzhalter 5"/>
          <p:cNvSpPr>
            <a:spLocks noGrp="1"/>
          </p:cNvSpPr>
          <p:nvPr>
            <p:ph type="ftr" sz="quarter" idx="11"/>
          </p:nvPr>
        </p:nvSpPr>
        <p:spPr/>
        <p:txBody>
          <a:bodyPr/>
          <a:lstStyle/>
          <a:p>
            <a:r>
              <a:rPr lang="de-DE" smtClean="0"/>
              <a:t>P. Franziskus, Laudati si</a:t>
            </a:r>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D982291-C631-49CC-B151-E893FE6A696E}" type="datetime1">
              <a:rPr lang="de-DE" smtClean="0"/>
              <a:pPr/>
              <a:t>03.09.2015</a:t>
            </a:fld>
            <a:endParaRPr lang="de-DE"/>
          </a:p>
        </p:txBody>
      </p:sp>
      <p:sp>
        <p:nvSpPr>
          <p:cNvPr id="6" name="Fußzeilenplatzhalter 5"/>
          <p:cNvSpPr>
            <a:spLocks noGrp="1"/>
          </p:cNvSpPr>
          <p:nvPr>
            <p:ph type="ftr" sz="quarter" idx="11"/>
          </p:nvPr>
        </p:nvSpPr>
        <p:spPr/>
        <p:txBody>
          <a:bodyPr/>
          <a:lstStyle/>
          <a:p>
            <a:r>
              <a:rPr lang="de-DE" smtClean="0"/>
              <a:t>P. Franziskus, Laudati si</a:t>
            </a:r>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1538F0-116A-44CC-9302-187284AE07F3}" type="datetime1">
              <a:rPr lang="de-DE" smtClean="0"/>
              <a:pPr/>
              <a:t>03.09.2015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P. Franziskus, Laudati si</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764704"/>
            <a:ext cx="7772400" cy="5400599"/>
          </a:xfrm>
        </p:spPr>
        <p:txBody>
          <a:bodyPr>
            <a:normAutofit/>
          </a:bodyPr>
          <a:lstStyle/>
          <a:p>
            <a:r>
              <a:rPr lang="de-DE" dirty="0" smtClean="0">
                <a:latin typeface="Arial Black" pitchFamily="34" charset="0"/>
              </a:rPr>
              <a:t>ENZYKLIKA</a:t>
            </a:r>
            <a:r>
              <a:rPr lang="de-DE" i="1" dirty="0" smtClean="0">
                <a:latin typeface="Arial Black" pitchFamily="34" charset="0"/>
              </a:rPr>
              <a:t/>
            </a:r>
            <a:br>
              <a:rPr lang="de-DE" i="1" dirty="0" smtClean="0">
                <a:latin typeface="Arial Black" pitchFamily="34" charset="0"/>
              </a:rPr>
            </a:br>
            <a:r>
              <a:rPr lang="de-DE" i="1" dirty="0" smtClean="0">
                <a:latin typeface="Arial Black" pitchFamily="34" charset="0"/>
              </a:rPr>
              <a:t>LAUDATO SI’</a:t>
            </a:r>
            <a:br>
              <a:rPr lang="de-DE" i="1" dirty="0" smtClean="0">
                <a:latin typeface="Arial Black" pitchFamily="34" charset="0"/>
              </a:rPr>
            </a:br>
            <a:r>
              <a:rPr lang="de-DE" dirty="0" smtClean="0">
                <a:latin typeface="Arial Black" pitchFamily="34" charset="0"/>
              </a:rPr>
              <a:t>VON</a:t>
            </a:r>
            <a:br>
              <a:rPr lang="de-DE" dirty="0" smtClean="0">
                <a:latin typeface="Arial Black" pitchFamily="34" charset="0"/>
              </a:rPr>
            </a:br>
            <a:r>
              <a:rPr lang="de-DE" dirty="0" smtClean="0">
                <a:latin typeface="Arial Black" pitchFamily="34" charset="0"/>
              </a:rPr>
              <a:t>PAPST FRANZISKUS </a:t>
            </a:r>
            <a:br>
              <a:rPr lang="de-DE" dirty="0" smtClean="0">
                <a:latin typeface="Arial Black" pitchFamily="34" charset="0"/>
              </a:rPr>
            </a:br>
            <a:r>
              <a:rPr lang="de-DE" dirty="0" smtClean="0">
                <a:latin typeface="Arial Black" pitchFamily="34" charset="0"/>
              </a:rPr>
              <a:t/>
            </a:r>
            <a:br>
              <a:rPr lang="de-DE" dirty="0" smtClean="0">
                <a:latin typeface="Arial Black" pitchFamily="34" charset="0"/>
              </a:rPr>
            </a:br>
            <a:r>
              <a:rPr lang="de-DE" sz="3600" dirty="0" smtClean="0">
                <a:latin typeface="Arial Black" pitchFamily="34" charset="0"/>
              </a:rPr>
              <a:t>ÜBER DIE SORGE FÜR DAS GEMEINSAME HAUS </a:t>
            </a:r>
            <a:r>
              <a:rPr lang="de-AT" sz="3600" dirty="0" smtClean="0">
                <a:latin typeface="Arial Black" pitchFamily="34" charset="0"/>
              </a:rPr>
              <a:t/>
            </a:r>
            <a:br>
              <a:rPr lang="de-AT" sz="3600" dirty="0" smtClean="0">
                <a:latin typeface="Arial Black" pitchFamily="34" charset="0"/>
              </a:rPr>
            </a:br>
            <a:endParaRPr lang="de-AT" sz="3600" dirty="0">
              <a:latin typeface="Arial Black" pitchFamily="34" charset="0"/>
            </a:endParaRPr>
          </a:p>
        </p:txBody>
      </p:sp>
      <p:sp>
        <p:nvSpPr>
          <p:cNvPr id="4" name="Foliennummernplatzhalter 3"/>
          <p:cNvSpPr>
            <a:spLocks noGrp="1"/>
          </p:cNvSpPr>
          <p:nvPr>
            <p:ph type="sldNum" sz="quarter" idx="12"/>
          </p:nvPr>
        </p:nvSpPr>
        <p:spPr/>
        <p:txBody>
          <a:bodyPr/>
          <a:lstStyle/>
          <a:p>
            <a:fld id="{6C6AE60A-B69C-4790-82F7-3882EDF23186}" type="slidenum">
              <a:rPr lang="de-DE" smtClean="0"/>
              <a:pPr/>
              <a:t>1</a:t>
            </a:fld>
            <a:endParaRPr lang="de-DE"/>
          </a:p>
        </p:txBody>
      </p:sp>
      <p:sp>
        <p:nvSpPr>
          <p:cNvPr id="5" name="Fußzeilenplatzhalter 4"/>
          <p:cNvSpPr>
            <a:spLocks noGrp="1"/>
          </p:cNvSpPr>
          <p:nvPr>
            <p:ph type="ftr" sz="quarter" idx="11"/>
          </p:nvPr>
        </p:nvSpPr>
        <p:spPr/>
        <p:txBody>
          <a:bodyPr/>
          <a:lstStyle/>
          <a:p>
            <a:r>
              <a:rPr lang="de-DE" smtClean="0"/>
              <a:t>P. Franziskus, Laudati si</a:t>
            </a:r>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692696"/>
            <a:ext cx="8229600" cy="5577483"/>
          </a:xfrm>
        </p:spPr>
        <p:txBody>
          <a:bodyPr/>
          <a:lstStyle/>
          <a:p>
            <a:pPr>
              <a:buNone/>
            </a:pPr>
            <a:r>
              <a:rPr lang="de-DE" sz="2400" dirty="0" smtClean="0">
                <a:latin typeface="Arial Black" pitchFamily="34" charset="0"/>
              </a:rPr>
              <a:t>III. KRISE UND AUSWIRKUNGEN DES </a:t>
            </a:r>
          </a:p>
          <a:p>
            <a:pPr>
              <a:buNone/>
            </a:pPr>
            <a:r>
              <a:rPr lang="de-DE" sz="2400" dirty="0" smtClean="0">
                <a:latin typeface="Arial Black" pitchFamily="34" charset="0"/>
              </a:rPr>
              <a:t>MODERNEN ANTHROPOZENTRISMUS</a:t>
            </a:r>
            <a:endParaRPr lang="de-AT" sz="2400" dirty="0" smtClean="0">
              <a:latin typeface="Arial Black" pitchFamily="34" charset="0"/>
            </a:endParaRPr>
          </a:p>
          <a:p>
            <a:pPr>
              <a:buNone/>
            </a:pPr>
            <a:r>
              <a:rPr lang="de-AT" sz="2000" dirty="0" smtClean="0">
                <a:latin typeface="Arial Black" pitchFamily="34" charset="0"/>
              </a:rPr>
              <a:t>Natur ≠ bloßes Material unserer Interessen (115) </a:t>
            </a:r>
            <a:r>
              <a:rPr lang="de-AT" sz="2000" dirty="0" smtClean="0">
                <a:latin typeface="Arial Black" pitchFamily="34" charset="0"/>
                <a:sym typeface="Wingdings" pitchFamily="2" charset="2"/>
              </a:rPr>
              <a:t> neue</a:t>
            </a:r>
          </a:p>
          <a:p>
            <a:pPr>
              <a:buNone/>
            </a:pPr>
            <a:r>
              <a:rPr lang="de-AT" sz="2000" dirty="0" smtClean="0">
                <a:latin typeface="Arial Black" pitchFamily="34" charset="0"/>
                <a:sym typeface="Wingdings" pitchFamily="2" charset="2"/>
              </a:rPr>
              <a:t>Beziehung zur Natur erfordert neue Menschen (118), </a:t>
            </a:r>
          </a:p>
          <a:p>
            <a:pPr>
              <a:buNone/>
            </a:pPr>
            <a:r>
              <a:rPr lang="de-AT" sz="2000" dirty="0" smtClean="0">
                <a:latin typeface="Arial Black" pitchFamily="34" charset="0"/>
                <a:sym typeface="Wingdings" pitchFamily="2" charset="2"/>
              </a:rPr>
              <a:t>Abtreibung damit unvereinbar (120)</a:t>
            </a:r>
          </a:p>
          <a:p>
            <a:pPr>
              <a:buNone/>
            </a:pPr>
            <a:r>
              <a:rPr lang="de-AT" sz="2000" dirty="0" smtClean="0">
                <a:latin typeface="Arial Black" pitchFamily="34" charset="0"/>
                <a:sym typeface="Wingdings" pitchFamily="2" charset="2"/>
              </a:rPr>
              <a:t>Ablehnung eines </a:t>
            </a:r>
            <a:r>
              <a:rPr lang="de-DE" sz="2000" dirty="0" smtClean="0">
                <a:latin typeface="Arial Black" pitchFamily="34" charset="0"/>
              </a:rPr>
              <a:t>praktischen Relativismus  (alles sei </a:t>
            </a:r>
          </a:p>
          <a:p>
            <a:pPr>
              <a:buNone/>
            </a:pPr>
            <a:r>
              <a:rPr lang="de-DE" sz="2000" dirty="0" smtClean="0">
                <a:latin typeface="Arial Black" pitchFamily="34" charset="0"/>
              </a:rPr>
              <a:t>relativ zum eigenen Ich (122-123),  Notwendigkeit der </a:t>
            </a:r>
          </a:p>
          <a:p>
            <a:pPr>
              <a:buNone/>
            </a:pPr>
            <a:r>
              <a:rPr lang="de-DE" sz="2000" dirty="0" smtClean="0">
                <a:latin typeface="Arial Black" pitchFamily="34" charset="0"/>
              </a:rPr>
              <a:t>Arbeit und daher der Beschaffung von Arbeitsplätzen </a:t>
            </a:r>
          </a:p>
          <a:p>
            <a:pPr>
              <a:buNone/>
            </a:pPr>
            <a:r>
              <a:rPr lang="de-DE" sz="2000" dirty="0" smtClean="0">
                <a:latin typeface="Arial Black" pitchFamily="34" charset="0"/>
              </a:rPr>
              <a:t>(124-129), Verantwortung in der biologischen Innovation</a:t>
            </a:r>
          </a:p>
          <a:p>
            <a:pPr>
              <a:buNone/>
            </a:pPr>
            <a:r>
              <a:rPr lang="de-DE" sz="2000" dirty="0" smtClean="0">
                <a:latin typeface="Arial Black" pitchFamily="34" charset="0"/>
              </a:rPr>
              <a:t>(Tierversuche!  ,130-131), Gefahren genetischer </a:t>
            </a:r>
          </a:p>
          <a:p>
            <a:pPr>
              <a:buNone/>
            </a:pPr>
            <a:r>
              <a:rPr lang="de-DE" sz="2000" dirty="0" smtClean="0">
                <a:latin typeface="Arial Black" pitchFamily="34" charset="0"/>
              </a:rPr>
              <a:t>Veränderungen (132-135).</a:t>
            </a:r>
            <a:r>
              <a:rPr lang="de-DE" sz="2000" dirty="0" smtClean="0">
                <a:latin typeface="Arial Black" pitchFamily="34" charset="0"/>
                <a:sym typeface="Wingdings" pitchFamily="2" charset="2"/>
              </a:rPr>
              <a:t> </a:t>
            </a:r>
          </a:p>
          <a:p>
            <a:pPr>
              <a:buNone/>
            </a:pPr>
            <a:r>
              <a:rPr lang="de-DE" sz="2000" dirty="0" smtClean="0">
                <a:latin typeface="Arial Black" pitchFamily="34" charset="0"/>
                <a:sym typeface="Wingdings" pitchFamily="2" charset="2"/>
              </a:rPr>
              <a:t>Andererseits wenden viele ökologische Bewegungen ihre</a:t>
            </a:r>
          </a:p>
          <a:p>
            <a:pPr>
              <a:buNone/>
            </a:pPr>
            <a:r>
              <a:rPr lang="de-DE" sz="2000" dirty="0" smtClean="0">
                <a:latin typeface="Arial Black" pitchFamily="34" charset="0"/>
                <a:sym typeface="Wingdings" pitchFamily="2" charset="2"/>
              </a:rPr>
              <a:t>strengen Kriterien nicht auf Versuche mit Embryonen an </a:t>
            </a:r>
          </a:p>
          <a:p>
            <a:pPr>
              <a:buNone/>
            </a:pPr>
            <a:r>
              <a:rPr lang="de-DE" sz="2000" dirty="0" smtClean="0">
                <a:latin typeface="Arial Black" pitchFamily="34" charset="0"/>
                <a:sym typeface="Wingdings" pitchFamily="2" charset="2"/>
              </a:rPr>
              <a:t>(136)</a:t>
            </a:r>
          </a:p>
          <a:p>
            <a:pPr>
              <a:buNone/>
            </a:pPr>
            <a:endParaRPr lang="de-AT" sz="2000" dirty="0" smtClean="0">
              <a:latin typeface="Arial Black" pitchFamily="34" charset="0"/>
            </a:endParaRPr>
          </a:p>
          <a:p>
            <a:pPr>
              <a:buNone/>
            </a:pPr>
            <a:endParaRPr lang="de-AT" sz="2000"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10</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a:ln w="38100">
            <a:solidFill>
              <a:schemeClr val="tx1"/>
            </a:solidFill>
          </a:ln>
        </p:spPr>
        <p:txBody>
          <a:bodyPr>
            <a:normAutofit fontScale="90000"/>
          </a:bodyPr>
          <a:lstStyle/>
          <a:p>
            <a:r>
              <a:rPr lang="de-DE" dirty="0" smtClean="0"/>
              <a:t/>
            </a:r>
            <a:br>
              <a:rPr lang="de-DE" dirty="0" smtClean="0"/>
            </a:br>
            <a:r>
              <a:rPr lang="de-DE" sz="3600" dirty="0" smtClean="0">
                <a:latin typeface="Arial Black" pitchFamily="34" charset="0"/>
              </a:rPr>
              <a:t>VIERTES KAPITEL</a:t>
            </a:r>
            <a:r>
              <a:rPr lang="de-AT" sz="3600" dirty="0" smtClean="0">
                <a:latin typeface="Arial Black" pitchFamily="34" charset="0"/>
              </a:rPr>
              <a:t/>
            </a:r>
            <a:br>
              <a:rPr lang="de-AT" sz="3600" dirty="0" smtClean="0">
                <a:latin typeface="Arial Black" pitchFamily="34" charset="0"/>
              </a:rPr>
            </a:br>
            <a:r>
              <a:rPr lang="de-DE" sz="3600" dirty="0" smtClean="0">
                <a:latin typeface="Arial Black" pitchFamily="34" charset="0"/>
              </a:rPr>
              <a:t>EINE GANZHEITLICHE ÖKOLOGIE</a:t>
            </a:r>
            <a:r>
              <a:rPr lang="de-AT" sz="3600" dirty="0" smtClean="0">
                <a:latin typeface="Arial Black" pitchFamily="34" charset="0"/>
              </a:rPr>
              <a:t/>
            </a:r>
            <a:br>
              <a:rPr lang="de-AT" sz="3600" dirty="0" smtClean="0">
                <a:latin typeface="Arial Black" pitchFamily="34" charset="0"/>
              </a:rPr>
            </a:br>
            <a:endParaRPr lang="de-AT" sz="3600" dirty="0">
              <a:latin typeface="Arial Black" pitchFamily="34" charset="0"/>
            </a:endParaRPr>
          </a:p>
        </p:txBody>
      </p:sp>
      <p:sp>
        <p:nvSpPr>
          <p:cNvPr id="3" name="Inhaltsplatzhalter 2"/>
          <p:cNvSpPr>
            <a:spLocks noGrp="1"/>
          </p:cNvSpPr>
          <p:nvPr>
            <p:ph idx="1"/>
          </p:nvPr>
        </p:nvSpPr>
        <p:spPr>
          <a:xfrm>
            <a:off x="457200" y="1916832"/>
            <a:ext cx="8229600" cy="4209331"/>
          </a:xfrm>
        </p:spPr>
        <p:txBody>
          <a:bodyPr/>
          <a:lstStyle/>
          <a:p>
            <a:pPr marL="514350" indent="-514350">
              <a:buAutoNum type="romanUcPeriod"/>
            </a:pPr>
            <a:r>
              <a:rPr lang="de-DE" sz="2400" dirty="0" smtClean="0">
                <a:latin typeface="Arial Black" pitchFamily="34" charset="0"/>
              </a:rPr>
              <a:t>UMWELT-, WIRTSCHAFTS- UND SOZIAL-</a:t>
            </a:r>
          </a:p>
          <a:p>
            <a:pPr marL="514350" indent="-514350">
              <a:buNone/>
            </a:pPr>
            <a:r>
              <a:rPr lang="de-DE" sz="2400" dirty="0" smtClean="0">
                <a:latin typeface="Arial Black" pitchFamily="34" charset="0"/>
              </a:rPr>
              <a:t>ÖKOLOGIE</a:t>
            </a:r>
            <a:endParaRPr lang="de-AT" sz="2400" dirty="0" smtClean="0">
              <a:latin typeface="Arial Black" pitchFamily="34" charset="0"/>
            </a:endParaRPr>
          </a:p>
          <a:p>
            <a:pPr>
              <a:buNone/>
            </a:pPr>
            <a:r>
              <a:rPr lang="de-AT" sz="2000" dirty="0" smtClean="0">
                <a:latin typeface="Arial Black" pitchFamily="34" charset="0"/>
              </a:rPr>
              <a:t>Soziales und ökologisches untrennbar verbunden (138-</a:t>
            </a:r>
          </a:p>
          <a:p>
            <a:pPr>
              <a:buNone/>
            </a:pPr>
            <a:r>
              <a:rPr lang="de-AT" sz="2000" dirty="0" smtClean="0">
                <a:latin typeface="Arial Black" pitchFamily="34" charset="0"/>
              </a:rPr>
              <a:t>140) </a:t>
            </a:r>
            <a:r>
              <a:rPr lang="de-AT" sz="2000" dirty="0" smtClean="0">
                <a:latin typeface="Arial Black" pitchFamily="34" charset="0"/>
                <a:sym typeface="Wingdings" pitchFamily="2" charset="2"/>
              </a:rPr>
              <a:t></a:t>
            </a:r>
            <a:r>
              <a:rPr lang="de-DE" sz="2000" i="1" dirty="0" smtClean="0">
                <a:latin typeface="Arial Black" pitchFamily="34" charset="0"/>
              </a:rPr>
              <a:t>„Jede Verletzung der bürgerlichen Solidarität und </a:t>
            </a:r>
          </a:p>
          <a:p>
            <a:pPr>
              <a:buNone/>
            </a:pPr>
            <a:r>
              <a:rPr lang="de-DE" sz="2000" i="1" dirty="0" smtClean="0">
                <a:latin typeface="Arial Black" pitchFamily="34" charset="0"/>
              </a:rPr>
              <a:t>Freundschaft ruft Umweltschäden hervor“(142)</a:t>
            </a:r>
          </a:p>
          <a:p>
            <a:pPr>
              <a:buNone/>
            </a:pPr>
            <a:endParaRPr lang="de-DE" sz="2000" i="1" dirty="0" smtClean="0">
              <a:latin typeface="Arial Black" pitchFamily="34" charset="0"/>
            </a:endParaRPr>
          </a:p>
          <a:p>
            <a:pPr>
              <a:buNone/>
            </a:pPr>
            <a:r>
              <a:rPr lang="de-DE" sz="2400" dirty="0" smtClean="0">
                <a:latin typeface="Arial Black" pitchFamily="34" charset="0"/>
              </a:rPr>
              <a:t>II. DIE KULTURÖKOLOGIE</a:t>
            </a:r>
          </a:p>
          <a:p>
            <a:pPr>
              <a:buNone/>
            </a:pPr>
            <a:r>
              <a:rPr lang="de-DE" sz="2000" dirty="0" smtClean="0">
                <a:latin typeface="Arial Black" pitchFamily="34" charset="0"/>
              </a:rPr>
              <a:t>Neben dem natürlichen Erbe ist auch das historische, </a:t>
            </a:r>
          </a:p>
          <a:p>
            <a:pPr>
              <a:buNone/>
            </a:pPr>
            <a:r>
              <a:rPr lang="de-DE" sz="2000" dirty="0" smtClean="0">
                <a:latin typeface="Arial Black" pitchFamily="34" charset="0"/>
              </a:rPr>
              <a:t>künstlerische und kulturelle Erbe durch die </a:t>
            </a:r>
            <a:r>
              <a:rPr lang="de-DE" sz="2000" dirty="0" err="1" smtClean="0">
                <a:latin typeface="Arial Black" pitchFamily="34" charset="0"/>
              </a:rPr>
              <a:t>konsumi</a:t>
            </a:r>
            <a:r>
              <a:rPr lang="de-DE" sz="2000" dirty="0" smtClean="0">
                <a:latin typeface="Arial Black" pitchFamily="34" charset="0"/>
              </a:rPr>
              <a:t>-</a:t>
            </a:r>
          </a:p>
          <a:p>
            <a:pPr>
              <a:buNone/>
            </a:pPr>
            <a:r>
              <a:rPr lang="de-DE" sz="2000" dirty="0" err="1" smtClean="0">
                <a:latin typeface="Arial Black" pitchFamily="34" charset="0"/>
              </a:rPr>
              <a:t>stische</a:t>
            </a:r>
            <a:r>
              <a:rPr lang="de-DE" sz="2000" dirty="0" smtClean="0">
                <a:latin typeface="Arial Black" pitchFamily="34" charset="0"/>
              </a:rPr>
              <a:t> Sicht des Menschen bedroht (143-146)</a:t>
            </a:r>
            <a:endParaRPr lang="de-AT" sz="2000" i="1"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11</a:t>
            </a:fld>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620688"/>
            <a:ext cx="8229600" cy="5793507"/>
          </a:xfrm>
        </p:spPr>
        <p:txBody>
          <a:bodyPr>
            <a:normAutofit/>
          </a:bodyPr>
          <a:lstStyle/>
          <a:p>
            <a:pPr>
              <a:buNone/>
            </a:pPr>
            <a:r>
              <a:rPr lang="de-DE" sz="2400" dirty="0" smtClean="0">
                <a:latin typeface="Arial Black" pitchFamily="34" charset="0"/>
              </a:rPr>
              <a:t>III. DIE ÖKOLOGIE DES ALLTAGSLEBENS</a:t>
            </a:r>
            <a:endParaRPr lang="de-AT" sz="2400" dirty="0" smtClean="0">
              <a:latin typeface="Arial Black" pitchFamily="34" charset="0"/>
            </a:endParaRPr>
          </a:p>
          <a:p>
            <a:pPr>
              <a:buNone/>
            </a:pPr>
            <a:r>
              <a:rPr lang="de-DE" sz="2000" dirty="0" smtClean="0">
                <a:latin typeface="Arial Black" pitchFamily="34" charset="0"/>
              </a:rPr>
              <a:t>Wechselwirkung zwischen dem Raum und dem </a:t>
            </a:r>
            <a:r>
              <a:rPr lang="de-DE" sz="2000" dirty="0" err="1" smtClean="0">
                <a:latin typeface="Arial Black" pitchFamily="34" charset="0"/>
              </a:rPr>
              <a:t>mensch</a:t>
            </a:r>
            <a:r>
              <a:rPr lang="de-DE" sz="2000" dirty="0" smtClean="0">
                <a:latin typeface="Arial Black" pitchFamily="34" charset="0"/>
              </a:rPr>
              <a:t>-</a:t>
            </a:r>
          </a:p>
          <a:p>
            <a:pPr>
              <a:buNone/>
            </a:pPr>
            <a:r>
              <a:rPr lang="de-DE" sz="2000" dirty="0" err="1" smtClean="0">
                <a:latin typeface="Arial Black" pitchFamily="34" charset="0"/>
              </a:rPr>
              <a:t>lichen</a:t>
            </a:r>
            <a:r>
              <a:rPr lang="de-DE" sz="2000" dirty="0" smtClean="0">
                <a:latin typeface="Arial Black" pitchFamily="34" charset="0"/>
              </a:rPr>
              <a:t> Verhalten – unwürdige Lebensqualität fördert </a:t>
            </a:r>
          </a:p>
          <a:p>
            <a:pPr>
              <a:buNone/>
            </a:pPr>
            <a:r>
              <a:rPr lang="de-DE" sz="2000" dirty="0" smtClean="0">
                <a:latin typeface="Arial Black" pitchFamily="34" charset="0"/>
              </a:rPr>
              <a:t>sogar das Verbrechen (149-152) – das Menschenleben hat </a:t>
            </a:r>
          </a:p>
          <a:p>
            <a:pPr>
              <a:buNone/>
            </a:pPr>
            <a:r>
              <a:rPr lang="de-DE" sz="2000" dirty="0" smtClean="0">
                <a:latin typeface="Arial Black" pitchFamily="34" charset="0"/>
              </a:rPr>
              <a:t>eine notwendige Beziehung zum Moralgesetz (155)</a:t>
            </a:r>
          </a:p>
          <a:p>
            <a:pPr>
              <a:buNone/>
            </a:pPr>
            <a:endParaRPr lang="de-DE" sz="2000" dirty="0" smtClean="0">
              <a:latin typeface="Arial Black" pitchFamily="34" charset="0"/>
            </a:endParaRPr>
          </a:p>
          <a:p>
            <a:pPr>
              <a:buNone/>
            </a:pPr>
            <a:r>
              <a:rPr lang="de-DE" sz="2400" dirty="0" smtClean="0">
                <a:latin typeface="Arial Black" pitchFamily="34" charset="0"/>
              </a:rPr>
              <a:t>IV. DAS PRINZIP DES GEMEINWOHLS</a:t>
            </a:r>
          </a:p>
          <a:p>
            <a:pPr>
              <a:buNone/>
            </a:pPr>
            <a:r>
              <a:rPr lang="de-DE" sz="2000" dirty="0" smtClean="0">
                <a:latin typeface="Arial Black" pitchFamily="34" charset="0"/>
              </a:rPr>
              <a:t>Gemeinwohl </a:t>
            </a:r>
            <a:r>
              <a:rPr lang="de-DE" sz="2000" i="1" dirty="0" smtClean="0">
                <a:latin typeface="Arial Black" pitchFamily="34" charset="0"/>
              </a:rPr>
              <a:t>= „die Gesamtheit jener Bedingungen des </a:t>
            </a:r>
          </a:p>
          <a:p>
            <a:pPr>
              <a:buNone/>
            </a:pPr>
            <a:r>
              <a:rPr lang="de-DE" sz="2000" i="1" dirty="0" smtClean="0">
                <a:latin typeface="Arial Black" pitchFamily="34" charset="0"/>
              </a:rPr>
              <a:t>gesellschaftlichen Lebens, die sowohl den Gruppen als </a:t>
            </a:r>
          </a:p>
          <a:p>
            <a:pPr>
              <a:buNone/>
            </a:pPr>
            <a:r>
              <a:rPr lang="de-DE" sz="2000" i="1" dirty="0" smtClean="0">
                <a:latin typeface="Arial Black" pitchFamily="34" charset="0"/>
              </a:rPr>
              <a:t>auch deren einzelnen Gliedern ein volleres und leichteres</a:t>
            </a:r>
          </a:p>
          <a:p>
            <a:pPr>
              <a:buNone/>
            </a:pPr>
            <a:r>
              <a:rPr lang="de-DE" sz="2000" i="1" dirty="0" smtClean="0">
                <a:latin typeface="Arial Black" pitchFamily="34" charset="0"/>
              </a:rPr>
              <a:t> Erreichen der eigenen Vollendung ermöglichen</a:t>
            </a:r>
            <a:r>
              <a:rPr lang="de-DE" sz="2000" dirty="0" smtClean="0">
                <a:latin typeface="Arial Black" pitchFamily="34" charset="0"/>
              </a:rPr>
              <a:t>“ (156)</a:t>
            </a:r>
          </a:p>
          <a:p>
            <a:pPr>
              <a:buNone/>
            </a:pPr>
            <a:r>
              <a:rPr lang="de-DE" sz="2000" dirty="0" smtClean="0">
                <a:latin typeface="Arial Black" pitchFamily="34" charset="0"/>
              </a:rPr>
              <a:t>Bedeutung der Familie (157) und der Option für die </a:t>
            </a:r>
          </a:p>
          <a:p>
            <a:pPr>
              <a:buNone/>
            </a:pPr>
            <a:r>
              <a:rPr lang="de-DE" sz="2000" dirty="0" smtClean="0">
                <a:latin typeface="Arial Black" pitchFamily="34" charset="0"/>
              </a:rPr>
              <a:t>Ärmsten (158)</a:t>
            </a:r>
            <a:endParaRPr lang="de-AT" sz="2000" dirty="0" smtClean="0">
              <a:latin typeface="Arial Black" pitchFamily="34" charset="0"/>
            </a:endParaRPr>
          </a:p>
          <a:p>
            <a:pPr>
              <a:buNone/>
            </a:pPr>
            <a:endParaRPr lang="de-AT" sz="2000" dirty="0" smtClean="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12</a:t>
            </a:fld>
            <a:endParaRPr 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24744"/>
            <a:ext cx="8229600" cy="5001419"/>
          </a:xfrm>
        </p:spPr>
        <p:txBody>
          <a:bodyPr/>
          <a:lstStyle/>
          <a:p>
            <a:pPr>
              <a:buNone/>
            </a:pPr>
            <a:r>
              <a:rPr lang="de-DE" sz="2400" dirty="0" smtClean="0">
                <a:latin typeface="Arial Black" pitchFamily="34" charset="0"/>
              </a:rPr>
              <a:t>V. DIE GENERATIONSÜBERGREIFENDE GERECHTIGKEIT </a:t>
            </a:r>
            <a:endParaRPr lang="de-AT" sz="2400" dirty="0" smtClean="0">
              <a:latin typeface="Arial Black" pitchFamily="34" charset="0"/>
            </a:endParaRPr>
          </a:p>
          <a:p>
            <a:pPr>
              <a:buNone/>
            </a:pPr>
            <a:r>
              <a:rPr lang="de-DE" sz="2000" i="1" dirty="0" smtClean="0">
                <a:latin typeface="Arial Black" pitchFamily="34" charset="0"/>
              </a:rPr>
              <a:t>„Ohne eine Solidarität zwischen den Generationen kann </a:t>
            </a:r>
          </a:p>
          <a:p>
            <a:pPr>
              <a:buNone/>
            </a:pPr>
            <a:r>
              <a:rPr lang="de-DE" sz="2000" i="1" dirty="0" smtClean="0">
                <a:latin typeface="Arial Black" pitchFamily="34" charset="0"/>
              </a:rPr>
              <a:t>von nachhaltiger Entwicklung keine Rede mehr sein“- </a:t>
            </a:r>
          </a:p>
          <a:p>
            <a:pPr>
              <a:buNone/>
            </a:pPr>
            <a:r>
              <a:rPr lang="de-DE" sz="2000" dirty="0" smtClean="0">
                <a:latin typeface="Arial Black" pitchFamily="34" charset="0"/>
              </a:rPr>
              <a:t>Welche Welt hinterlassen wir unseren Nachkommen? </a:t>
            </a:r>
          </a:p>
          <a:p>
            <a:pPr>
              <a:buNone/>
            </a:pPr>
            <a:r>
              <a:rPr lang="de-DE" sz="2000" dirty="0" smtClean="0">
                <a:latin typeface="Arial Black" pitchFamily="34" charset="0"/>
              </a:rPr>
              <a:t>(159-160)</a:t>
            </a:r>
            <a:endParaRPr lang="de-AT" sz="2000" i="1"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13</a:t>
            </a:fld>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70186"/>
          </a:xfrm>
          <a:ln w="38100">
            <a:solidFill>
              <a:schemeClr val="tx1"/>
            </a:solidFill>
          </a:ln>
        </p:spPr>
        <p:txBody>
          <a:bodyPr>
            <a:normAutofit fontScale="90000"/>
          </a:bodyPr>
          <a:lstStyle/>
          <a:p>
            <a:r>
              <a:rPr lang="de-DE" sz="3200" dirty="0" smtClean="0">
                <a:latin typeface="Arial Black" pitchFamily="34" charset="0"/>
              </a:rPr>
              <a:t/>
            </a:r>
            <a:br>
              <a:rPr lang="de-DE" sz="3200" dirty="0" smtClean="0">
                <a:latin typeface="Arial Black" pitchFamily="34" charset="0"/>
              </a:rPr>
            </a:br>
            <a:r>
              <a:rPr lang="de-DE" sz="3200" dirty="0" smtClean="0">
                <a:latin typeface="Arial Black" pitchFamily="34" charset="0"/>
              </a:rPr>
              <a:t>FÜNFTES KAPITEL</a:t>
            </a:r>
            <a:r>
              <a:rPr lang="de-AT" sz="3200" dirty="0" smtClean="0">
                <a:latin typeface="Arial Black" pitchFamily="34" charset="0"/>
              </a:rPr>
              <a:t/>
            </a:r>
            <a:br>
              <a:rPr lang="de-AT" sz="3200" dirty="0" smtClean="0">
                <a:latin typeface="Arial Black" pitchFamily="34" charset="0"/>
              </a:rPr>
            </a:br>
            <a:r>
              <a:rPr lang="de-DE" sz="3200" dirty="0" smtClean="0">
                <a:latin typeface="Arial Black" pitchFamily="34" charset="0"/>
              </a:rPr>
              <a:t>EINIGE LEITLINIEN FÜR ORIENTIERUNG UND HANDLUNG</a:t>
            </a:r>
            <a:r>
              <a:rPr lang="de-AT" sz="3200" dirty="0" smtClean="0">
                <a:latin typeface="Arial Black" pitchFamily="34" charset="0"/>
              </a:rPr>
              <a:t/>
            </a:r>
            <a:br>
              <a:rPr lang="de-AT" sz="3200" dirty="0" smtClean="0">
                <a:latin typeface="Arial Black" pitchFamily="34" charset="0"/>
              </a:rPr>
            </a:br>
            <a:endParaRPr lang="de-AT" sz="3200" dirty="0">
              <a:latin typeface="Arial Black" pitchFamily="34" charset="0"/>
            </a:endParaRPr>
          </a:p>
        </p:txBody>
      </p:sp>
      <p:sp>
        <p:nvSpPr>
          <p:cNvPr id="3" name="Inhaltsplatzhalter 2"/>
          <p:cNvSpPr>
            <a:spLocks noGrp="1"/>
          </p:cNvSpPr>
          <p:nvPr>
            <p:ph idx="1"/>
          </p:nvPr>
        </p:nvSpPr>
        <p:spPr>
          <a:xfrm>
            <a:off x="457200" y="2060848"/>
            <a:ext cx="8229600" cy="4065315"/>
          </a:xfrm>
        </p:spPr>
        <p:txBody>
          <a:bodyPr>
            <a:normAutofit fontScale="92500" lnSpcReduction="10000"/>
          </a:bodyPr>
          <a:lstStyle/>
          <a:p>
            <a:pPr>
              <a:buNone/>
            </a:pPr>
            <a:r>
              <a:rPr lang="de-DE" sz="2400" dirty="0" smtClean="0">
                <a:latin typeface="Arial Black" pitchFamily="34" charset="0"/>
              </a:rPr>
              <a:t>I. DER UMWELTDIALOG IN DER INTERNATIONALEN POLITIK</a:t>
            </a:r>
            <a:endParaRPr lang="de-AT" sz="2400" dirty="0" smtClean="0">
              <a:latin typeface="Arial Black" pitchFamily="34" charset="0"/>
            </a:endParaRPr>
          </a:p>
          <a:p>
            <a:pPr>
              <a:buNone/>
            </a:pPr>
            <a:r>
              <a:rPr lang="de-AT" sz="2200" dirty="0" smtClean="0">
                <a:latin typeface="Arial Black" pitchFamily="34" charset="0"/>
              </a:rPr>
              <a:t>Nötig wäre ein weltweiter Konsens, </a:t>
            </a:r>
            <a:r>
              <a:rPr lang="de-AT" sz="2200" i="1" dirty="0" smtClean="0">
                <a:latin typeface="Arial Black" pitchFamily="34" charset="0"/>
              </a:rPr>
              <a:t>„</a:t>
            </a:r>
            <a:r>
              <a:rPr lang="de-DE" sz="2200" i="1" dirty="0" smtClean="0">
                <a:latin typeface="Arial Black" pitchFamily="34" charset="0"/>
              </a:rPr>
              <a:t>eine nachhaltige </a:t>
            </a:r>
          </a:p>
          <a:p>
            <a:pPr>
              <a:buNone/>
            </a:pPr>
            <a:r>
              <a:rPr lang="de-DE" sz="2200" i="1" dirty="0" smtClean="0">
                <a:latin typeface="Arial Black" pitchFamily="34" charset="0"/>
              </a:rPr>
              <a:t>und vielgestaltige Landwirtschaft zu planen, erneuerbare </a:t>
            </a:r>
          </a:p>
          <a:p>
            <a:pPr>
              <a:buNone/>
            </a:pPr>
            <a:r>
              <a:rPr lang="de-DE" sz="2200" i="1" dirty="0" smtClean="0">
                <a:latin typeface="Arial Black" pitchFamily="34" charset="0"/>
              </a:rPr>
              <a:t>und möglichst umweltfreundliche Energieformen zu </a:t>
            </a:r>
          </a:p>
          <a:p>
            <a:pPr>
              <a:buNone/>
            </a:pPr>
            <a:r>
              <a:rPr lang="de-DE" sz="2200" i="1" dirty="0" smtClean="0">
                <a:latin typeface="Arial Black" pitchFamily="34" charset="0"/>
              </a:rPr>
              <a:t>entwickeln, eine größere Energieeffizienz zu fördern, eine </a:t>
            </a:r>
          </a:p>
          <a:p>
            <a:pPr>
              <a:buNone/>
            </a:pPr>
            <a:r>
              <a:rPr lang="de-DE" sz="2200" i="1" dirty="0" smtClean="0">
                <a:latin typeface="Arial Black" pitchFamily="34" charset="0"/>
              </a:rPr>
              <a:t>angemessenere Verwaltung der Ressourcen aus Wald </a:t>
            </a:r>
          </a:p>
          <a:p>
            <a:pPr>
              <a:buNone/>
            </a:pPr>
            <a:r>
              <a:rPr lang="de-DE" sz="2200" i="1" dirty="0" smtClean="0">
                <a:latin typeface="Arial Black" pitchFamily="34" charset="0"/>
              </a:rPr>
              <a:t>und Meer voranzutreiben und allen den Zugang zu </a:t>
            </a:r>
          </a:p>
          <a:p>
            <a:pPr>
              <a:buNone/>
            </a:pPr>
            <a:r>
              <a:rPr lang="de-DE" sz="2200" i="1" dirty="0" smtClean="0">
                <a:latin typeface="Arial Black" pitchFamily="34" charset="0"/>
              </a:rPr>
              <a:t>Trinkwasser zu sichern.“(164)</a:t>
            </a:r>
          </a:p>
          <a:p>
            <a:pPr>
              <a:buNone/>
            </a:pPr>
            <a:r>
              <a:rPr lang="de-DE" sz="2200" dirty="0" smtClean="0">
                <a:latin typeface="Arial Black" pitchFamily="34" charset="0"/>
              </a:rPr>
              <a:t>Umweltbewusstsein gewachsen (165), aber viele gute </a:t>
            </a:r>
          </a:p>
          <a:p>
            <a:pPr>
              <a:buNone/>
            </a:pPr>
            <a:r>
              <a:rPr lang="de-DE" sz="2200" dirty="0" smtClean="0">
                <a:latin typeface="Arial Black" pitchFamily="34" charset="0"/>
              </a:rPr>
              <a:t>Erkenntnisse nicht umgesetzt - z.B. der 1992 in Rio de </a:t>
            </a:r>
          </a:p>
          <a:p>
            <a:pPr>
              <a:buNone/>
            </a:pPr>
            <a:r>
              <a:rPr lang="de-DE" sz="2200" dirty="0" smtClean="0">
                <a:latin typeface="Arial Black" pitchFamily="34" charset="0"/>
              </a:rPr>
              <a:t>Janeiro abgehaltene Erdgipfel (167)</a:t>
            </a:r>
            <a:endParaRPr lang="de-AT" sz="2200" dirty="0" smtClean="0">
              <a:latin typeface="Arial Black" pitchFamily="34" charset="0"/>
            </a:endParaRPr>
          </a:p>
          <a:p>
            <a:pPr>
              <a:buNone/>
            </a:pPr>
            <a:endParaRPr lang="de-AT" sz="2000"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14</a:t>
            </a:fld>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67544" y="260648"/>
            <a:ext cx="8229600" cy="5904656"/>
          </a:xfrm>
        </p:spPr>
        <p:txBody>
          <a:bodyPr>
            <a:normAutofit fontScale="90000"/>
          </a:bodyPr>
          <a:lstStyle/>
          <a:p>
            <a:pPr algn="l"/>
            <a:r>
              <a:rPr lang="de-AT" sz="2200" dirty="0" smtClean="0">
                <a:latin typeface="Arial Black" pitchFamily="34" charset="0"/>
                <a:sym typeface="Wingdings" pitchFamily="2" charset="2"/>
              </a:rPr>
              <a:t> Benachteiligung ärmerer Länder, die das Soziale vor dem Ökologischen berücksichtigen müssen  es fehlt eine politische Weltautorität (172-175)</a:t>
            </a:r>
            <a:br>
              <a:rPr lang="de-AT" sz="2200" dirty="0" smtClean="0">
                <a:latin typeface="Arial Black" pitchFamily="34" charset="0"/>
                <a:sym typeface="Wingdings" pitchFamily="2" charset="2"/>
              </a:rPr>
            </a:br>
            <a:r>
              <a:rPr lang="de-AT" sz="2000" dirty="0" smtClean="0">
                <a:latin typeface="Arial Black" pitchFamily="34" charset="0"/>
                <a:sym typeface="Wingdings" pitchFamily="2" charset="2"/>
              </a:rPr>
              <a:t/>
            </a:r>
            <a:br>
              <a:rPr lang="de-AT" sz="2000" dirty="0" smtClean="0">
                <a:latin typeface="Arial Black" pitchFamily="34" charset="0"/>
                <a:sym typeface="Wingdings" pitchFamily="2" charset="2"/>
              </a:rPr>
            </a:br>
            <a:r>
              <a:rPr lang="de-DE" sz="2400" dirty="0" smtClean="0">
                <a:latin typeface="Arial Black" pitchFamily="34" charset="0"/>
              </a:rPr>
              <a:t> II. DER DIALOG IM HINBLICK AUF NEUE NATIONALE UND LOKALE POLITISCHE KONZEPTE </a:t>
            </a:r>
            <a:br>
              <a:rPr lang="de-DE" sz="2400" dirty="0" smtClean="0">
                <a:latin typeface="Arial Black" pitchFamily="34" charset="0"/>
              </a:rPr>
            </a:br>
            <a:r>
              <a:rPr lang="de-DE" sz="2200" dirty="0" smtClean="0">
                <a:latin typeface="Arial Black" pitchFamily="34" charset="0"/>
              </a:rPr>
              <a:t>Rechtliche Regelungen unbedingt notwendig (177), lokale Regelungen effizienter als globale (179)</a:t>
            </a:r>
            <a:r>
              <a:rPr lang="de-AT" sz="2000" dirty="0" smtClean="0"/>
              <a:t/>
            </a:r>
            <a:br>
              <a:rPr lang="de-AT" sz="2000" dirty="0" smtClean="0"/>
            </a:br>
            <a:r>
              <a:rPr lang="de-AT" sz="2000" dirty="0" smtClean="0"/>
              <a:t/>
            </a:r>
            <a:br>
              <a:rPr lang="de-AT" sz="2000" dirty="0" smtClean="0"/>
            </a:br>
            <a:r>
              <a:rPr lang="de-DE" sz="2400" dirty="0" smtClean="0">
                <a:latin typeface="Arial Black" pitchFamily="34" charset="0"/>
              </a:rPr>
              <a:t>III. DIALOG UND TRANSPARENZ IN DEN ENTSCHEIDUNGSPROZESSEN</a:t>
            </a:r>
            <a:br>
              <a:rPr lang="de-DE" sz="2400" dirty="0" smtClean="0">
                <a:latin typeface="Arial Black" pitchFamily="34" charset="0"/>
              </a:rPr>
            </a:br>
            <a:r>
              <a:rPr lang="de-DE" sz="2200" dirty="0" smtClean="0">
                <a:latin typeface="Arial Black" pitchFamily="34" charset="0"/>
              </a:rPr>
              <a:t>Untersuchung der Umweltverträglichkeit ist von Anfang an einzubeziehen (183) – jedes Unternehmen muss geprüft werden: </a:t>
            </a:r>
            <a:r>
              <a:rPr lang="de-DE" sz="2200" i="1" dirty="0" smtClean="0">
                <a:latin typeface="Arial Black" pitchFamily="34" charset="0"/>
              </a:rPr>
              <a:t>„Wozu? Weshalb? Wo? Wann? In welcher Weise? Für wen? Welches sind die Risiken? Zu welchem Preis? Wer kommt für die Kosten auf, und wie wird er das tun?“ (185)</a:t>
            </a:r>
            <a:endParaRPr lang="de-AT" sz="2200" i="1" dirty="0">
              <a:latin typeface="Arial Black" pitchFamily="34" charset="0"/>
            </a:endParaRPr>
          </a:p>
        </p:txBody>
      </p:sp>
      <p:sp>
        <p:nvSpPr>
          <p:cNvPr id="2" name="Fußzeilenplatzhalter 1"/>
          <p:cNvSpPr>
            <a:spLocks noGrp="1"/>
          </p:cNvSpPr>
          <p:nvPr>
            <p:ph type="ftr" sz="quarter" idx="11"/>
          </p:nvPr>
        </p:nvSpPr>
        <p:spPr/>
        <p:txBody>
          <a:bodyPr/>
          <a:lstStyle/>
          <a:p>
            <a:r>
              <a:rPr lang="de-DE" smtClean="0"/>
              <a:t>P. Franziskus, Laudati si</a:t>
            </a:r>
            <a:endParaRPr lang="de-DE"/>
          </a:p>
        </p:txBody>
      </p:sp>
      <p:sp>
        <p:nvSpPr>
          <p:cNvPr id="3" name="Foliennummernplatzhalter 2"/>
          <p:cNvSpPr>
            <a:spLocks noGrp="1"/>
          </p:cNvSpPr>
          <p:nvPr>
            <p:ph type="sldNum" sz="quarter" idx="12"/>
          </p:nvPr>
        </p:nvSpPr>
        <p:spPr/>
        <p:txBody>
          <a:bodyPr/>
          <a:lstStyle/>
          <a:p>
            <a:fld id="{6C6AE60A-B69C-4790-82F7-3882EDF23186}" type="slidenum">
              <a:rPr lang="de-DE" smtClean="0"/>
              <a:pPr/>
              <a:t>15</a:t>
            </a:fld>
            <a:endParaRPr 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548680"/>
            <a:ext cx="8013576" cy="4968552"/>
          </a:xfrm>
        </p:spPr>
        <p:txBody>
          <a:bodyPr>
            <a:normAutofit fontScale="90000"/>
          </a:bodyPr>
          <a:lstStyle/>
          <a:p>
            <a:pPr algn="l" fontAlgn="base">
              <a:spcAft>
                <a:spcPct val="0"/>
              </a:spcAft>
            </a:pPr>
            <a:r>
              <a:rPr lang="de-DE" sz="2700" dirty="0" smtClean="0">
                <a:latin typeface="Arial Black" pitchFamily="34" charset="0"/>
                <a:ea typeface="Times New Roman" pitchFamily="18" charset="0"/>
                <a:cs typeface="Arial" pitchFamily="34" charset="0"/>
              </a:rPr>
              <a:t/>
            </a:r>
            <a:br>
              <a:rPr lang="de-DE" sz="2700" dirty="0" smtClean="0">
                <a:latin typeface="Arial Black" pitchFamily="34" charset="0"/>
                <a:ea typeface="Times New Roman" pitchFamily="18" charset="0"/>
                <a:cs typeface="Arial" pitchFamily="34" charset="0"/>
              </a:rPr>
            </a:br>
            <a:r>
              <a:rPr lang="de-DE" sz="2700" dirty="0" smtClean="0">
                <a:latin typeface="Arial Black" pitchFamily="34" charset="0"/>
                <a:ea typeface="Times New Roman" pitchFamily="18" charset="0"/>
                <a:cs typeface="Arial" pitchFamily="34" charset="0"/>
              </a:rPr>
              <a:t>IV. POLITIK UND WIRTSCHAFT IM DIALOG FÜR DIE VOLLE MENSCHLICHE ENTFALTUNG</a:t>
            </a:r>
            <a:r>
              <a:rPr lang="de-DE" sz="4800" dirty="0" smtClean="0">
                <a:latin typeface="Arial Black" pitchFamily="34" charset="0"/>
                <a:ea typeface="Times New Roman" pitchFamily="18" charset="0"/>
                <a:cs typeface="Arial" pitchFamily="34" charset="0"/>
              </a:rPr>
              <a:t/>
            </a:r>
            <a:br>
              <a:rPr lang="de-DE" sz="4800" dirty="0" smtClean="0">
                <a:latin typeface="Arial Black" pitchFamily="34" charset="0"/>
                <a:ea typeface="Times New Roman" pitchFamily="18" charset="0"/>
                <a:cs typeface="Arial" pitchFamily="34" charset="0"/>
              </a:rPr>
            </a:br>
            <a:r>
              <a:rPr lang="de-DE" sz="2200" dirty="0" smtClean="0">
                <a:latin typeface="Arial Black" pitchFamily="34" charset="0"/>
                <a:ea typeface="Times New Roman" pitchFamily="18" charset="0"/>
                <a:cs typeface="Arial" pitchFamily="34" charset="0"/>
              </a:rPr>
              <a:t>Fortschritt und der Sinn von Wirtschaft muss neu definiert werden (194) – das Prinzip bloßer Gewinnmaximierung verzerrt die Wirtschaft , die wieder politisch geregelt werden müsste (195-196)</a:t>
            </a:r>
            <a:br>
              <a:rPr lang="de-DE" sz="2200" dirty="0" smtClean="0">
                <a:latin typeface="Arial Black" pitchFamily="34" charset="0"/>
                <a:ea typeface="Times New Roman" pitchFamily="18" charset="0"/>
                <a:cs typeface="Arial" pitchFamily="34" charset="0"/>
              </a:rPr>
            </a:br>
            <a:r>
              <a:rPr lang="de-DE" sz="2200" dirty="0" smtClean="0">
                <a:latin typeface="Arial Black" pitchFamily="34" charset="0"/>
                <a:ea typeface="Times New Roman" pitchFamily="18" charset="0"/>
                <a:cs typeface="Arial" pitchFamily="34" charset="0"/>
              </a:rPr>
              <a:t/>
            </a:r>
            <a:br>
              <a:rPr lang="de-DE" sz="2200" dirty="0" smtClean="0">
                <a:latin typeface="Arial Black" pitchFamily="34" charset="0"/>
                <a:ea typeface="Times New Roman" pitchFamily="18" charset="0"/>
                <a:cs typeface="Arial" pitchFamily="34" charset="0"/>
              </a:rPr>
            </a:br>
            <a:r>
              <a:rPr lang="de-DE" sz="2700" dirty="0" smtClean="0">
                <a:latin typeface="Arial Black" pitchFamily="34" charset="0"/>
                <a:ea typeface="Times New Roman" pitchFamily="18" charset="0"/>
                <a:cs typeface="Arial" pitchFamily="34" charset="0"/>
              </a:rPr>
              <a:t>V. DIE RELIGIONEN IM DIALOG MIT DEN WISSENSCHAFTEN</a:t>
            </a:r>
            <a:br>
              <a:rPr lang="de-DE" sz="2700" dirty="0" smtClean="0">
                <a:latin typeface="Arial Black" pitchFamily="34" charset="0"/>
                <a:ea typeface="Times New Roman" pitchFamily="18" charset="0"/>
                <a:cs typeface="Arial" pitchFamily="34" charset="0"/>
              </a:rPr>
            </a:br>
            <a:r>
              <a:rPr lang="de-DE" sz="2200" dirty="0" smtClean="0">
                <a:latin typeface="Arial Black" pitchFamily="34" charset="0"/>
                <a:ea typeface="Times New Roman" pitchFamily="18" charset="0"/>
                <a:cs typeface="Arial" pitchFamily="34" charset="0"/>
              </a:rPr>
              <a:t>Die ethischen Grundsätze finden sich auch in den großen Religionen – sie müssten mehr in Dialog treten und die Gläubigen auffordern, nach den eigenen Grundsätzen zu leben (199-201)</a:t>
            </a:r>
            <a:br>
              <a:rPr lang="de-DE" sz="2200" dirty="0" smtClean="0">
                <a:latin typeface="Arial Black" pitchFamily="34" charset="0"/>
                <a:ea typeface="Times New Roman" pitchFamily="18" charset="0"/>
                <a:cs typeface="Arial" pitchFamily="34" charset="0"/>
              </a:rPr>
            </a:br>
            <a:r>
              <a:rPr lang="de-DE" sz="2700" dirty="0" smtClean="0">
                <a:latin typeface="Arial Black" pitchFamily="34" charset="0"/>
                <a:cs typeface="Arial" pitchFamily="34" charset="0"/>
              </a:rPr>
              <a:t/>
            </a:r>
            <a:br>
              <a:rPr lang="de-DE" sz="2700" dirty="0" smtClean="0">
                <a:latin typeface="Arial Black" pitchFamily="34" charset="0"/>
                <a:cs typeface="Arial" pitchFamily="34" charset="0"/>
              </a:rPr>
            </a:br>
            <a:endParaRPr lang="de-AT" sz="2700" dirty="0">
              <a:latin typeface="Arial Black" pitchFamily="34" charset="0"/>
            </a:endParaRPr>
          </a:p>
        </p:txBody>
      </p:sp>
      <p:sp>
        <p:nvSpPr>
          <p:cNvPr id="2" name="Fußzeilenplatzhalter 1"/>
          <p:cNvSpPr>
            <a:spLocks noGrp="1"/>
          </p:cNvSpPr>
          <p:nvPr>
            <p:ph type="ftr" sz="quarter" idx="11"/>
          </p:nvPr>
        </p:nvSpPr>
        <p:spPr/>
        <p:txBody>
          <a:bodyPr/>
          <a:lstStyle/>
          <a:p>
            <a:r>
              <a:rPr lang="de-DE" smtClean="0"/>
              <a:t>P. Franziskus, Laudati si</a:t>
            </a:r>
            <a:endParaRPr lang="de-DE"/>
          </a:p>
        </p:txBody>
      </p:sp>
      <p:sp>
        <p:nvSpPr>
          <p:cNvPr id="3" name="Foliennummernplatzhalter 2"/>
          <p:cNvSpPr>
            <a:spLocks noGrp="1"/>
          </p:cNvSpPr>
          <p:nvPr>
            <p:ph type="sldNum" sz="quarter" idx="12"/>
          </p:nvPr>
        </p:nvSpPr>
        <p:spPr/>
        <p:txBody>
          <a:bodyPr/>
          <a:lstStyle/>
          <a:p>
            <a:fld id="{6C6AE60A-B69C-4790-82F7-3882EDF23186}" type="slidenum">
              <a:rPr lang="de-DE" smtClean="0"/>
              <a:pPr/>
              <a:t>16</a:t>
            </a:fld>
            <a:endParaRPr lang="de-DE"/>
          </a:p>
        </p:txBody>
      </p:sp>
      <p:sp>
        <p:nvSpPr>
          <p:cNvPr id="5121" name="Rectangle 1"/>
          <p:cNvSpPr>
            <a:spLocks noChangeArrowheads="1"/>
          </p:cNvSpPr>
          <p:nvPr/>
        </p:nvSpPr>
        <p:spPr bwMode="auto">
          <a:xfrm>
            <a:off x="539552" y="1533565"/>
            <a:ext cx="82809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lang="de-DE" sz="2000" dirty="0" smtClean="0">
              <a:latin typeface="Arial Black"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2000" i="0" u="none" strike="noStrike" cap="none" normalizeH="0" baseline="0" dirty="0" smtClean="0">
              <a:ln>
                <a:noFill/>
              </a:ln>
              <a:solidFill>
                <a:schemeClr val="tx1"/>
              </a:solidFill>
              <a:effectLst/>
              <a:latin typeface="Arial Black"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de-DE" sz="200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83568" y="274638"/>
            <a:ext cx="7632848" cy="1642194"/>
          </a:xfrm>
          <a:ln w="38100">
            <a:solidFill>
              <a:schemeClr val="tx1"/>
            </a:solidFill>
          </a:ln>
        </p:spPr>
        <p:txBody>
          <a:bodyPr>
            <a:normAutofit fontScale="90000"/>
          </a:bodyPr>
          <a:lstStyle/>
          <a:p>
            <a:r>
              <a:rPr lang="de-DE" sz="3100" dirty="0" smtClean="0">
                <a:latin typeface="Arial Black" pitchFamily="34" charset="0"/>
              </a:rPr>
              <a:t/>
            </a:r>
            <a:br>
              <a:rPr lang="de-DE" sz="3100" dirty="0" smtClean="0">
                <a:latin typeface="Arial Black" pitchFamily="34" charset="0"/>
              </a:rPr>
            </a:br>
            <a:r>
              <a:rPr lang="de-DE" sz="3100" dirty="0" smtClean="0">
                <a:latin typeface="Arial Black" pitchFamily="34" charset="0"/>
              </a:rPr>
              <a:t/>
            </a:r>
            <a:br>
              <a:rPr lang="de-DE" sz="3100" dirty="0" smtClean="0">
                <a:latin typeface="Arial Black" pitchFamily="34" charset="0"/>
              </a:rPr>
            </a:br>
            <a:r>
              <a:rPr lang="de-DE" sz="3100" dirty="0" smtClean="0">
                <a:latin typeface="Arial Black" pitchFamily="34" charset="0"/>
              </a:rPr>
              <a:t/>
            </a:r>
            <a:br>
              <a:rPr lang="de-DE" sz="3100" dirty="0" smtClean="0">
                <a:latin typeface="Arial Black" pitchFamily="34" charset="0"/>
              </a:rPr>
            </a:br>
            <a:r>
              <a:rPr lang="de-DE" sz="3100" dirty="0" smtClean="0">
                <a:latin typeface="Arial Black" pitchFamily="34" charset="0"/>
              </a:rPr>
              <a:t>SECHSTES KAPITEL</a:t>
            </a:r>
            <a:r>
              <a:rPr lang="de-AT" sz="3100" dirty="0" smtClean="0">
                <a:latin typeface="Arial Black" pitchFamily="34" charset="0"/>
              </a:rPr>
              <a:t/>
            </a:r>
            <a:br>
              <a:rPr lang="de-AT" sz="3100" dirty="0" smtClean="0">
                <a:latin typeface="Arial Black" pitchFamily="34" charset="0"/>
              </a:rPr>
            </a:br>
            <a:r>
              <a:rPr lang="de-DE" sz="3100" dirty="0" smtClean="0">
                <a:latin typeface="Arial Black" pitchFamily="34" charset="0"/>
              </a:rPr>
              <a:t>ÖKOLOGISCHE ERZIEHUNG UND SPIRITUALITÄT</a:t>
            </a:r>
            <a:br>
              <a:rPr lang="de-DE" sz="3100" dirty="0" smtClean="0">
                <a:latin typeface="Arial Black" pitchFamily="34" charset="0"/>
              </a:rPr>
            </a:br>
            <a:r>
              <a:rPr lang="de-AT" dirty="0" smtClean="0"/>
              <a:t/>
            </a:r>
            <a:br>
              <a:rPr lang="de-AT" dirty="0" smtClean="0"/>
            </a:br>
            <a:endParaRPr lang="de-AT" dirty="0"/>
          </a:p>
        </p:txBody>
      </p:sp>
      <p:sp>
        <p:nvSpPr>
          <p:cNvPr id="6" name="Inhaltsplatzhalter 5"/>
          <p:cNvSpPr>
            <a:spLocks noGrp="1"/>
          </p:cNvSpPr>
          <p:nvPr>
            <p:ph idx="1"/>
          </p:nvPr>
        </p:nvSpPr>
        <p:spPr>
          <a:xfrm>
            <a:off x="467544" y="2204864"/>
            <a:ext cx="8229600" cy="4065315"/>
          </a:xfrm>
        </p:spPr>
        <p:txBody>
          <a:bodyPr>
            <a:normAutofit fontScale="92500" lnSpcReduction="10000"/>
          </a:bodyPr>
          <a:lstStyle/>
          <a:p>
            <a:pPr>
              <a:buNone/>
            </a:pPr>
            <a:r>
              <a:rPr lang="de-DE" sz="2400" dirty="0" smtClean="0">
                <a:latin typeface="Arial Black" pitchFamily="34" charset="0"/>
              </a:rPr>
              <a:t>I. AUF EINEN ANDEREN LEBENSSTIL SETZEN</a:t>
            </a:r>
            <a:endParaRPr lang="de-AT" sz="2400" dirty="0" smtClean="0">
              <a:latin typeface="Arial Black" pitchFamily="34" charset="0"/>
            </a:endParaRPr>
          </a:p>
          <a:p>
            <a:pPr>
              <a:buNone/>
            </a:pPr>
            <a:r>
              <a:rPr lang="de-DE" sz="2000" i="1" dirty="0" smtClean="0">
                <a:latin typeface="Arial Black" pitchFamily="34" charset="0"/>
              </a:rPr>
              <a:t>„Der zwanghafte </a:t>
            </a:r>
            <a:r>
              <a:rPr lang="de-DE" sz="2000" i="1" dirty="0" err="1" smtClean="0">
                <a:latin typeface="Arial Black" pitchFamily="34" charset="0"/>
              </a:rPr>
              <a:t>Konsumismus</a:t>
            </a:r>
            <a:r>
              <a:rPr lang="de-DE" sz="2000" i="1" dirty="0" smtClean="0">
                <a:latin typeface="Arial Black" pitchFamily="34" charset="0"/>
              </a:rPr>
              <a:t> ist das subjektive </a:t>
            </a:r>
          </a:p>
          <a:p>
            <a:pPr>
              <a:buNone/>
            </a:pPr>
            <a:r>
              <a:rPr lang="de-DE" sz="2000" i="1" dirty="0" err="1" smtClean="0">
                <a:latin typeface="Arial Black" pitchFamily="34" charset="0"/>
              </a:rPr>
              <a:t>Spi</a:t>
            </a:r>
            <a:r>
              <a:rPr lang="de-DE" sz="2000" dirty="0" smtClean="0"/>
              <a:t> </a:t>
            </a:r>
            <a:r>
              <a:rPr lang="de-DE" sz="2000" i="1" dirty="0" err="1" smtClean="0">
                <a:latin typeface="Arial Black" pitchFamily="34" charset="0"/>
              </a:rPr>
              <a:t>egelbild</a:t>
            </a:r>
            <a:r>
              <a:rPr lang="de-DE" sz="2000" i="1" dirty="0" smtClean="0">
                <a:latin typeface="Arial Black" pitchFamily="34" charset="0"/>
              </a:rPr>
              <a:t> des </a:t>
            </a:r>
            <a:r>
              <a:rPr lang="de-DE" sz="2000" i="1" dirty="0" err="1" smtClean="0">
                <a:latin typeface="Arial Black" pitchFamily="34" charset="0"/>
              </a:rPr>
              <a:t>techno</a:t>
            </a:r>
            <a:r>
              <a:rPr lang="de-DE" sz="2000" i="1" dirty="0" smtClean="0">
                <a:latin typeface="Arial Black" pitchFamily="34" charset="0"/>
              </a:rPr>
              <a:t>-ökonomischen Paradigmas“ (203). </a:t>
            </a:r>
          </a:p>
          <a:p>
            <a:pPr>
              <a:buNone/>
            </a:pPr>
            <a:r>
              <a:rPr lang="de-DE" sz="2000" i="1" dirty="0" smtClean="0">
                <a:latin typeface="Arial Black" pitchFamily="34" charset="0"/>
              </a:rPr>
              <a:t>„Während das Herz des Menschen immer leerer wird, </a:t>
            </a:r>
          </a:p>
          <a:p>
            <a:pPr>
              <a:buNone/>
            </a:pPr>
            <a:r>
              <a:rPr lang="de-DE" sz="2000" i="1" dirty="0" smtClean="0">
                <a:latin typeface="Arial Black" pitchFamily="34" charset="0"/>
              </a:rPr>
              <a:t>braucht er immer nötiger Dinge, die er kaufen, besitzen</a:t>
            </a:r>
          </a:p>
          <a:p>
            <a:pPr>
              <a:buNone/>
            </a:pPr>
            <a:r>
              <a:rPr lang="de-DE" sz="2000" i="1" dirty="0" smtClean="0">
                <a:latin typeface="Arial Black" pitchFamily="34" charset="0"/>
              </a:rPr>
              <a:t>und konsumieren kann“ (204)</a:t>
            </a:r>
          </a:p>
          <a:p>
            <a:pPr>
              <a:buNone/>
            </a:pPr>
            <a:r>
              <a:rPr lang="de-DE" sz="2400" dirty="0" smtClean="0">
                <a:latin typeface="Arial Black" pitchFamily="34" charset="0"/>
              </a:rPr>
              <a:t>II. ERZIEHUNG ZUM BÜNDNIS ZWISCHEN DER MENSCHHEIT UND DER UMWELT</a:t>
            </a:r>
          </a:p>
          <a:p>
            <a:pPr>
              <a:buNone/>
            </a:pPr>
            <a:r>
              <a:rPr lang="de-DE" sz="2000" dirty="0" smtClean="0">
                <a:latin typeface="Arial Black" pitchFamily="34" charset="0"/>
              </a:rPr>
              <a:t>Erweiterung der Umwelterziehung von der bloßen </a:t>
            </a:r>
          </a:p>
          <a:p>
            <a:pPr>
              <a:buNone/>
            </a:pPr>
            <a:r>
              <a:rPr lang="de-DE" sz="2000" dirty="0" smtClean="0">
                <a:latin typeface="Arial Black" pitchFamily="34" charset="0"/>
              </a:rPr>
              <a:t>Schadensbekämpfung zu einer umfassenden Schadens-</a:t>
            </a:r>
          </a:p>
          <a:p>
            <a:pPr>
              <a:buNone/>
            </a:pPr>
            <a:r>
              <a:rPr lang="de-DE" sz="2000" dirty="0" smtClean="0">
                <a:latin typeface="Arial Black" pitchFamily="34" charset="0"/>
              </a:rPr>
              <a:t>Vorbeugung (210) – verschieden Bereiche der ethischen </a:t>
            </a:r>
          </a:p>
          <a:p>
            <a:pPr>
              <a:buNone/>
            </a:pPr>
            <a:r>
              <a:rPr lang="de-DE" sz="2000" dirty="0" smtClean="0">
                <a:latin typeface="Arial Black" pitchFamily="34" charset="0"/>
              </a:rPr>
              <a:t>Erziehung (Familie, Schule, Medien, Kirche) (213-215)</a:t>
            </a:r>
          </a:p>
          <a:p>
            <a:pPr>
              <a:buNone/>
            </a:pPr>
            <a:endParaRPr lang="de-AT" sz="2400" dirty="0" smtClean="0">
              <a:latin typeface="Arial Black" pitchFamily="34" charset="0"/>
            </a:endParaRPr>
          </a:p>
          <a:p>
            <a:pPr>
              <a:buNone/>
            </a:pPr>
            <a:endParaRPr lang="de-DE" sz="2000" i="1" dirty="0" smtClean="0">
              <a:latin typeface="Arial Black" pitchFamily="34" charset="0"/>
            </a:endParaRPr>
          </a:p>
          <a:p>
            <a:pPr>
              <a:buNone/>
            </a:pPr>
            <a:endParaRPr lang="de-AT" sz="2000" i="1" dirty="0">
              <a:latin typeface="Arial Black" pitchFamily="34" charset="0"/>
            </a:endParaRPr>
          </a:p>
        </p:txBody>
      </p:sp>
      <p:sp>
        <p:nvSpPr>
          <p:cNvPr id="3" name="Fußzeilenplatzhalter 2"/>
          <p:cNvSpPr>
            <a:spLocks noGrp="1"/>
          </p:cNvSpPr>
          <p:nvPr>
            <p:ph type="ftr" sz="quarter" idx="11"/>
          </p:nvPr>
        </p:nvSpPr>
        <p:spPr/>
        <p:txBody>
          <a:bodyPr/>
          <a:lstStyle/>
          <a:p>
            <a:r>
              <a:rPr lang="de-DE" dirty="0" smtClean="0"/>
              <a:t>P. Franziskus, </a:t>
            </a:r>
            <a:r>
              <a:rPr lang="de-DE" dirty="0" err="1" smtClean="0"/>
              <a:t>Laudati</a:t>
            </a:r>
            <a:r>
              <a:rPr lang="de-DE" dirty="0" smtClean="0"/>
              <a:t> si</a:t>
            </a:r>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17</a:t>
            </a:fld>
            <a:endParaRPr 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034682"/>
          </a:xfrm>
        </p:spPr>
        <p:txBody>
          <a:bodyPr>
            <a:normAutofit fontScale="90000"/>
          </a:bodyPr>
          <a:lstStyle/>
          <a:p>
            <a:pPr algn="l"/>
            <a:r>
              <a:rPr lang="de-DE" sz="2400" dirty="0" smtClean="0">
                <a:latin typeface="Arial Black" pitchFamily="34" charset="0"/>
              </a:rPr>
              <a:t>III. DIE ÖKOLOGISCHE UMKEHR</a:t>
            </a:r>
            <a:br>
              <a:rPr lang="de-DE" sz="2400" dirty="0" smtClean="0">
                <a:latin typeface="Arial Black" pitchFamily="34" charset="0"/>
              </a:rPr>
            </a:br>
            <a:r>
              <a:rPr lang="de-DE" sz="2000" dirty="0" smtClean="0">
                <a:latin typeface="Arial Black" pitchFamily="34" charset="0"/>
              </a:rPr>
              <a:t>Bedeutung einer christlichen ökologischen Spiritualität (216-219) – CHRISTUS hat die Welt in sich aufgenommen</a:t>
            </a:r>
            <a:br>
              <a:rPr lang="de-DE" sz="2000" dirty="0" smtClean="0">
                <a:latin typeface="Arial Black" pitchFamily="34" charset="0"/>
              </a:rPr>
            </a:br>
            <a:r>
              <a:rPr lang="de-DE" sz="2000" dirty="0" smtClean="0">
                <a:latin typeface="Arial Black" pitchFamily="34" charset="0"/>
              </a:rPr>
              <a:t>(221)</a:t>
            </a:r>
            <a:br>
              <a:rPr lang="de-DE" sz="2000" dirty="0" smtClean="0">
                <a:latin typeface="Arial Black" pitchFamily="34" charset="0"/>
              </a:rPr>
            </a:br>
            <a:r>
              <a:rPr lang="de-AT" sz="2000" dirty="0" smtClean="0">
                <a:latin typeface="Arial Black" pitchFamily="34" charset="0"/>
              </a:rPr>
              <a:t/>
            </a:r>
            <a:br>
              <a:rPr lang="de-AT" sz="2000" dirty="0" smtClean="0">
                <a:latin typeface="Arial Black" pitchFamily="34" charset="0"/>
              </a:rPr>
            </a:br>
            <a:r>
              <a:rPr lang="de-DE" sz="2000" b="1" dirty="0" smtClean="0"/>
              <a:t> </a:t>
            </a:r>
            <a:r>
              <a:rPr lang="de-DE" sz="2400" dirty="0" smtClean="0">
                <a:latin typeface="Arial Black" pitchFamily="34" charset="0"/>
              </a:rPr>
              <a:t>IV. FREUDE UND FRIEDEN</a:t>
            </a:r>
            <a:br>
              <a:rPr lang="de-DE" sz="2400" dirty="0" smtClean="0">
                <a:latin typeface="Arial Black" pitchFamily="34" charset="0"/>
              </a:rPr>
            </a:br>
            <a:r>
              <a:rPr lang="de-DE" sz="2000" dirty="0" smtClean="0">
                <a:latin typeface="Arial Black" pitchFamily="34" charset="0"/>
              </a:rPr>
              <a:t>Mäßigkeit </a:t>
            </a:r>
            <a:r>
              <a:rPr lang="de-DE" sz="2000" dirty="0" smtClean="0">
                <a:latin typeface="Arial Black" pitchFamily="34" charset="0"/>
                <a:sym typeface="Wingdings" pitchFamily="2" charset="2"/>
              </a:rPr>
              <a:t> Zufriedenheit: ohne Rücksicht auf Natur und Mitmenschen ist innerer Friede unmöglich (222-227)</a:t>
            </a:r>
            <a:br>
              <a:rPr lang="de-DE" sz="2000" dirty="0" smtClean="0">
                <a:latin typeface="Arial Black" pitchFamily="34" charset="0"/>
                <a:sym typeface="Wingdings" pitchFamily="2" charset="2"/>
              </a:rPr>
            </a:br>
            <a:r>
              <a:rPr lang="de-AT" sz="2000" dirty="0" smtClean="0"/>
              <a:t/>
            </a:r>
            <a:br>
              <a:rPr lang="de-AT" sz="2000" dirty="0" smtClean="0"/>
            </a:br>
            <a:r>
              <a:rPr lang="de-DE" sz="2400" dirty="0" smtClean="0">
                <a:latin typeface="Arial Black" pitchFamily="34" charset="0"/>
              </a:rPr>
              <a:t> V. LIEBE IM ZIVILEN UND POLITISCHEN BEREICH </a:t>
            </a:r>
            <a:br>
              <a:rPr lang="de-DE" sz="2400" dirty="0" smtClean="0">
                <a:latin typeface="Arial Black" pitchFamily="34" charset="0"/>
              </a:rPr>
            </a:br>
            <a:r>
              <a:rPr lang="de-DE" sz="2000" dirty="0" smtClean="0">
                <a:latin typeface="Arial Black" pitchFamily="34" charset="0"/>
              </a:rPr>
              <a:t>Nächstenliebe auch in den Makro-Beziehungen nötig – Entstehen von örtlichen sozialen Geweben</a:t>
            </a:r>
            <a:r>
              <a:rPr lang="de-AT" sz="2400" dirty="0" smtClean="0">
                <a:latin typeface="Arial Black" pitchFamily="34" charset="0"/>
              </a:rPr>
              <a:t/>
            </a:r>
            <a:br>
              <a:rPr lang="de-AT" sz="2400" dirty="0" smtClean="0">
                <a:latin typeface="Arial Black" pitchFamily="34" charset="0"/>
              </a:rPr>
            </a:br>
            <a:r>
              <a:rPr lang="de-AT" sz="2000" dirty="0" smtClean="0">
                <a:latin typeface="Arial Black" pitchFamily="34" charset="0"/>
              </a:rPr>
              <a:t>(228-232)</a:t>
            </a:r>
            <a:br>
              <a:rPr lang="de-AT" sz="2000" dirty="0" smtClean="0">
                <a:latin typeface="Arial Black" pitchFamily="34" charset="0"/>
              </a:rPr>
            </a:br>
            <a:r>
              <a:rPr lang="de-AT" sz="2000" dirty="0" smtClean="0">
                <a:latin typeface="Arial Black" pitchFamily="34" charset="0"/>
              </a:rPr>
              <a:t/>
            </a:r>
            <a:br>
              <a:rPr lang="de-AT" sz="2000" dirty="0" smtClean="0">
                <a:latin typeface="Arial Black" pitchFamily="34" charset="0"/>
              </a:rPr>
            </a:br>
            <a:r>
              <a:rPr lang="de-DE" sz="2000" b="1" dirty="0" smtClean="0"/>
              <a:t> </a:t>
            </a:r>
            <a:r>
              <a:rPr lang="de-DE" sz="2700" dirty="0" smtClean="0">
                <a:latin typeface="Arial Black" pitchFamily="34" charset="0"/>
              </a:rPr>
              <a:t>VI. SAKRAMENTALE ZEICHEN UND DIE FEIERTAGSRUHE</a:t>
            </a:r>
            <a:br>
              <a:rPr lang="de-DE" sz="2700" dirty="0" smtClean="0">
                <a:latin typeface="Arial Black" pitchFamily="34" charset="0"/>
              </a:rPr>
            </a:br>
            <a:r>
              <a:rPr lang="de-AT" sz="2000" i="1" dirty="0" smtClean="0"/>
              <a:t>„</a:t>
            </a:r>
            <a:r>
              <a:rPr lang="de-DE" sz="2200" i="1" dirty="0" smtClean="0">
                <a:latin typeface="Arial Black" pitchFamily="34" charset="0"/>
              </a:rPr>
              <a:t>Die Sakramente sind eine bevorzugte Weise, in der die Natur von Gott angenommen wird und sich in Vermittlung des übernatürlichen Lebens verwandelt.“ </a:t>
            </a:r>
            <a:r>
              <a:rPr lang="de-DE" sz="2200" dirty="0" smtClean="0">
                <a:latin typeface="Arial Black" pitchFamily="34" charset="0"/>
              </a:rPr>
              <a:t>(235)</a:t>
            </a:r>
            <a:br>
              <a:rPr lang="de-DE" sz="2200" dirty="0" smtClean="0">
                <a:latin typeface="Arial Black" pitchFamily="34" charset="0"/>
              </a:rPr>
            </a:br>
            <a:r>
              <a:rPr lang="de-DE" sz="2200" dirty="0" smtClean="0">
                <a:latin typeface="Arial Black" pitchFamily="34" charset="0"/>
              </a:rPr>
              <a:t>Eucharistie vereint Himmel und Erde, Sonntagsruhe weitet unser Blickfeld  (236-237)</a:t>
            </a:r>
            <a:endParaRPr lang="de-AT" sz="2200" dirty="0">
              <a:latin typeface="Arial Black" pitchFamily="34" charset="0"/>
            </a:endParaRPr>
          </a:p>
        </p:txBody>
      </p:sp>
      <p:sp>
        <p:nvSpPr>
          <p:cNvPr id="3" name="Fußzeilenplatzhalter 2"/>
          <p:cNvSpPr>
            <a:spLocks noGrp="1"/>
          </p:cNvSpPr>
          <p:nvPr>
            <p:ph type="ftr" sz="quarter" idx="11"/>
          </p:nvPr>
        </p:nvSpPr>
        <p:spPr/>
        <p:txBody>
          <a:bodyPr/>
          <a:lstStyle/>
          <a:p>
            <a:r>
              <a:rPr lang="de-DE" smtClean="0"/>
              <a:t>P. Franziskus, Laudati si</a:t>
            </a:r>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pPr/>
              <a:t>18</a:t>
            </a:fld>
            <a:endParaRPr lang="de-D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332656"/>
            <a:ext cx="8229600" cy="6048672"/>
          </a:xfrm>
        </p:spPr>
        <p:txBody>
          <a:bodyPr>
            <a:normAutofit fontScale="90000"/>
          </a:bodyPr>
          <a:lstStyle/>
          <a:p>
            <a:pPr algn="l"/>
            <a:r>
              <a:rPr lang="de-DE" sz="2400" dirty="0" smtClean="0">
                <a:latin typeface="Arial Black" pitchFamily="34" charset="0"/>
              </a:rPr>
              <a:t/>
            </a:r>
            <a:br>
              <a:rPr lang="de-DE" sz="2400" dirty="0" smtClean="0">
                <a:latin typeface="Arial Black" pitchFamily="34" charset="0"/>
              </a:rPr>
            </a:br>
            <a:r>
              <a:rPr lang="de-DE" sz="2400" dirty="0" smtClean="0">
                <a:latin typeface="Arial Black" pitchFamily="34" charset="0"/>
              </a:rPr>
              <a:t/>
            </a:r>
            <a:br>
              <a:rPr lang="de-DE" sz="2400" dirty="0" smtClean="0">
                <a:latin typeface="Arial Black" pitchFamily="34" charset="0"/>
              </a:rPr>
            </a:br>
            <a:r>
              <a:rPr lang="de-DE" sz="2400" dirty="0" smtClean="0">
                <a:latin typeface="Arial Black" pitchFamily="34" charset="0"/>
              </a:rPr>
              <a:t/>
            </a:r>
            <a:br>
              <a:rPr lang="de-DE" sz="2400" dirty="0" smtClean="0">
                <a:latin typeface="Arial Black" pitchFamily="34" charset="0"/>
              </a:rPr>
            </a:br>
            <a:r>
              <a:rPr lang="de-DE" sz="2400" dirty="0" smtClean="0">
                <a:latin typeface="Arial Black" pitchFamily="34" charset="0"/>
              </a:rPr>
              <a:t/>
            </a:r>
            <a:br>
              <a:rPr lang="de-DE" sz="2400" dirty="0" smtClean="0">
                <a:latin typeface="Arial Black" pitchFamily="34" charset="0"/>
              </a:rPr>
            </a:br>
            <a:r>
              <a:rPr lang="de-DE" sz="2400" dirty="0" smtClean="0">
                <a:latin typeface="Arial Black" pitchFamily="34" charset="0"/>
              </a:rPr>
              <a:t/>
            </a:r>
            <a:br>
              <a:rPr lang="de-DE" sz="2400" dirty="0" smtClean="0">
                <a:latin typeface="Arial Black" pitchFamily="34" charset="0"/>
              </a:rPr>
            </a:br>
            <a:r>
              <a:rPr lang="de-DE" sz="2400" dirty="0" smtClean="0">
                <a:latin typeface="Arial Black" pitchFamily="34" charset="0"/>
              </a:rPr>
              <a:t>VII. DIE TRINITÄT UND DIE BEZIEHUNG ZWISCHEN DEN GESCHÖPFEN</a:t>
            </a:r>
            <a:r>
              <a:rPr lang="de-DE" sz="2700" dirty="0" smtClean="0">
                <a:latin typeface="Arial Black" pitchFamily="34" charset="0"/>
              </a:rPr>
              <a:t/>
            </a:r>
            <a:br>
              <a:rPr lang="de-DE" sz="2700" dirty="0" smtClean="0">
                <a:latin typeface="Arial Black" pitchFamily="34" charset="0"/>
              </a:rPr>
            </a:br>
            <a:r>
              <a:rPr lang="de-DE" sz="2200" dirty="0" smtClean="0">
                <a:latin typeface="Arial Black" pitchFamily="34" charset="0"/>
              </a:rPr>
              <a:t>GOTT ist </a:t>
            </a:r>
            <a:r>
              <a:rPr lang="de-DE" sz="2200" dirty="0" err="1" smtClean="0">
                <a:latin typeface="Arial Black" pitchFamily="34" charset="0"/>
              </a:rPr>
              <a:t>Communio</a:t>
            </a:r>
            <a:r>
              <a:rPr lang="de-DE" sz="2200" dirty="0" smtClean="0">
                <a:latin typeface="Arial Black" pitchFamily="34" charset="0"/>
              </a:rPr>
              <a:t> und schafft </a:t>
            </a:r>
            <a:r>
              <a:rPr lang="de-DE" sz="2200" dirty="0" err="1" smtClean="0">
                <a:latin typeface="Arial Black" pitchFamily="34" charset="0"/>
              </a:rPr>
              <a:t>communio</a:t>
            </a:r>
            <a:r>
              <a:rPr lang="de-DE" sz="2200" dirty="0" smtClean="0">
                <a:latin typeface="Arial Black" pitchFamily="34" charset="0"/>
              </a:rPr>
              <a:t> – der Mensch kann nur reifen in Beziehung zu Mitgeschöpfen, besonders zu Mitmenschen und zu GOTT</a:t>
            </a:r>
            <a:br>
              <a:rPr lang="de-DE" sz="2200" dirty="0" smtClean="0">
                <a:latin typeface="Arial Black" pitchFamily="34" charset="0"/>
              </a:rPr>
            </a:br>
            <a:r>
              <a:rPr lang="de-AT" dirty="0" smtClean="0"/>
              <a:t/>
            </a:r>
            <a:br>
              <a:rPr lang="de-AT" dirty="0" smtClean="0"/>
            </a:br>
            <a:r>
              <a:rPr lang="de-DE" sz="2700" dirty="0" smtClean="0">
                <a:latin typeface="Arial Black" pitchFamily="34" charset="0"/>
              </a:rPr>
              <a:t>VIII. DIE KÖNIGIN DER GANZEN SCHÖPFUNG</a:t>
            </a:r>
            <a:br>
              <a:rPr lang="de-DE" sz="2700" dirty="0" smtClean="0">
                <a:latin typeface="Arial Black" pitchFamily="34" charset="0"/>
              </a:rPr>
            </a:br>
            <a:r>
              <a:rPr lang="de-DE" sz="2200" dirty="0" smtClean="0">
                <a:latin typeface="Arial Black" pitchFamily="34" charset="0"/>
              </a:rPr>
              <a:t>MARIA sorgt in mütterlicher Liebe für die verletzte Welt, zusammen mit dem hl JOSEF (241-242)</a:t>
            </a:r>
            <a:br>
              <a:rPr lang="de-DE" sz="2200" dirty="0" smtClean="0">
                <a:latin typeface="Arial Black" pitchFamily="34" charset="0"/>
              </a:rPr>
            </a:br>
            <a:r>
              <a:rPr lang="de-DE" sz="2200" dirty="0" smtClean="0">
                <a:latin typeface="Arial Black" pitchFamily="34" charset="0"/>
              </a:rPr>
              <a:t/>
            </a:r>
            <a:br>
              <a:rPr lang="de-DE" sz="2200" dirty="0" smtClean="0">
                <a:latin typeface="Arial Black" pitchFamily="34" charset="0"/>
              </a:rPr>
            </a:br>
            <a:r>
              <a:rPr lang="de-DE" sz="2200" dirty="0" smtClean="0">
                <a:latin typeface="Arial Black" pitchFamily="34" charset="0"/>
              </a:rPr>
              <a:t/>
            </a:r>
            <a:br>
              <a:rPr lang="de-DE" sz="2200" dirty="0" smtClean="0">
                <a:latin typeface="Arial Black" pitchFamily="34" charset="0"/>
              </a:rPr>
            </a:br>
            <a:r>
              <a:rPr lang="de-DE" sz="2700" dirty="0" smtClean="0">
                <a:latin typeface="Arial Black" pitchFamily="34" charset="0"/>
              </a:rPr>
              <a:t> IX. JENSEITS DER SONNE</a:t>
            </a:r>
            <a:r>
              <a:rPr lang="de-DE" sz="2200" dirty="0" smtClean="0">
                <a:latin typeface="Arial Black" pitchFamily="34" charset="0"/>
              </a:rPr>
              <a:t/>
            </a:r>
            <a:br>
              <a:rPr lang="de-DE" sz="2200" dirty="0" smtClean="0">
                <a:latin typeface="Arial Black" pitchFamily="34" charset="0"/>
              </a:rPr>
            </a:br>
            <a:r>
              <a:rPr lang="de-DE" sz="2200" i="1" dirty="0" smtClean="0">
                <a:latin typeface="Arial Black" pitchFamily="34" charset="0"/>
              </a:rPr>
              <a:t>„Am Ende werden wir der unendlichen Schönheit Gottes von Angesicht zu Angesicht begegnen (vgl. 1 Kor 13,12) und können mit seliger Bewunderung das Geheimnis des Universums verstehen, das mit uns an der Fülle ohne Ende teilhaben wird.“ (243)</a:t>
            </a:r>
            <a:br>
              <a:rPr lang="de-DE" sz="2200" i="1" dirty="0" smtClean="0">
                <a:latin typeface="Arial Black" pitchFamily="34" charset="0"/>
              </a:rPr>
            </a:br>
            <a:r>
              <a:rPr lang="de-AT" dirty="0" smtClean="0"/>
              <a:t/>
            </a:r>
            <a:br>
              <a:rPr lang="de-AT" dirty="0" smtClean="0"/>
            </a:br>
            <a:endParaRPr lang="de-AT" dirty="0"/>
          </a:p>
        </p:txBody>
      </p:sp>
      <p:sp>
        <p:nvSpPr>
          <p:cNvPr id="3" name="Fußzeilenplatzhalter 2"/>
          <p:cNvSpPr>
            <a:spLocks noGrp="1"/>
          </p:cNvSpPr>
          <p:nvPr>
            <p:ph type="ftr" sz="quarter" idx="11"/>
          </p:nvPr>
        </p:nvSpPr>
        <p:spPr/>
        <p:txBody>
          <a:bodyPr/>
          <a:lstStyle/>
          <a:p>
            <a:r>
              <a:rPr lang="de-DE" smtClean="0"/>
              <a:t>P. Franziskus, Laudati si</a:t>
            </a:r>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pPr/>
              <a:t>19</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55576" y="1052736"/>
            <a:ext cx="7632848" cy="4525963"/>
          </a:xfrm>
        </p:spPr>
        <p:txBody>
          <a:bodyPr>
            <a:normAutofit fontScale="62500" lnSpcReduction="20000"/>
          </a:bodyPr>
          <a:lstStyle/>
          <a:p>
            <a:pPr indent="-360000">
              <a:lnSpc>
                <a:spcPct val="134000"/>
              </a:lnSpc>
              <a:spcBef>
                <a:spcPts val="0"/>
              </a:spcBef>
              <a:buNone/>
            </a:pPr>
            <a:r>
              <a:rPr lang="de-AT" sz="3800" dirty="0" smtClean="0">
                <a:latin typeface="Arial Black" pitchFamily="34" charset="0"/>
              </a:rPr>
              <a:t>EINLEITUNG</a:t>
            </a:r>
          </a:p>
          <a:p>
            <a:pPr indent="-360000">
              <a:lnSpc>
                <a:spcPct val="134000"/>
              </a:lnSpc>
              <a:spcBef>
                <a:spcPts val="0"/>
              </a:spcBef>
              <a:buNone/>
            </a:pPr>
            <a:endParaRPr lang="de-AT" sz="3800" dirty="0" smtClean="0">
              <a:latin typeface="Arial Black" pitchFamily="34" charset="0"/>
            </a:endParaRPr>
          </a:p>
          <a:p>
            <a:pPr indent="-360000">
              <a:lnSpc>
                <a:spcPct val="134000"/>
              </a:lnSpc>
              <a:spcBef>
                <a:spcPts val="0"/>
              </a:spcBef>
              <a:buNone/>
            </a:pPr>
            <a:r>
              <a:rPr lang="de-AT" sz="3100" dirty="0" smtClean="0">
                <a:latin typeface="Arial Black" pitchFamily="34" charset="0"/>
              </a:rPr>
              <a:t>(2) Wir selbst sind Erde (Gen 2,7) </a:t>
            </a:r>
            <a:r>
              <a:rPr lang="de-AT" sz="3100" dirty="0" smtClean="0">
                <a:latin typeface="Arial Black" pitchFamily="34" charset="0"/>
                <a:sym typeface="Wingdings" pitchFamily="2" charset="2"/>
              </a:rPr>
              <a:t></a:t>
            </a:r>
          </a:p>
          <a:p>
            <a:pPr indent="-360000">
              <a:lnSpc>
                <a:spcPct val="134000"/>
              </a:lnSpc>
              <a:spcBef>
                <a:spcPts val="0"/>
              </a:spcBef>
              <a:buNone/>
            </a:pPr>
            <a:r>
              <a:rPr lang="de-AT" sz="3100" dirty="0" smtClean="0">
                <a:latin typeface="Arial Black" pitchFamily="34" charset="0"/>
                <a:sym typeface="Wingdings" pitchFamily="2" charset="2"/>
              </a:rPr>
              <a:t>(3) Wir müssen mit ALLEN ins Gespräch kommen</a:t>
            </a:r>
          </a:p>
          <a:p>
            <a:pPr indent="-360000">
              <a:lnSpc>
                <a:spcPct val="134000"/>
              </a:lnSpc>
              <a:spcBef>
                <a:spcPts val="0"/>
              </a:spcBef>
              <a:buNone/>
            </a:pPr>
            <a:r>
              <a:rPr lang="de-AT" sz="3100" dirty="0" smtClean="0">
                <a:latin typeface="Arial Black" pitchFamily="34" charset="0"/>
                <a:sym typeface="Wingdings" pitchFamily="2" charset="2"/>
              </a:rPr>
              <a:t>(6) BENEDIKT XVI: Wirtschaftliche Wachstumsmodell korrigieren</a:t>
            </a:r>
          </a:p>
          <a:p>
            <a:pPr indent="-360000">
              <a:lnSpc>
                <a:spcPct val="134000"/>
              </a:lnSpc>
              <a:spcBef>
                <a:spcPts val="0"/>
              </a:spcBef>
              <a:buNone/>
            </a:pPr>
            <a:r>
              <a:rPr lang="de-AT" sz="3100" dirty="0" smtClean="0">
                <a:latin typeface="Arial Black" pitchFamily="34" charset="0"/>
                <a:sym typeface="Wingdings" pitchFamily="2" charset="2"/>
              </a:rPr>
              <a:t>(11) Weil alle Geschöpfe ihren Ursprung in GOTT haben, nannte der Hl. FRANZISKUS alle Brüder und Schwestern (BONAVENTURA)</a:t>
            </a:r>
          </a:p>
          <a:p>
            <a:pPr indent="-360000">
              <a:lnSpc>
                <a:spcPct val="134000"/>
              </a:lnSpc>
              <a:spcBef>
                <a:spcPts val="0"/>
              </a:spcBef>
              <a:buNone/>
            </a:pPr>
            <a:r>
              <a:rPr lang="de-AT" sz="3100" dirty="0" smtClean="0">
                <a:latin typeface="Arial Black" pitchFamily="34" charset="0"/>
                <a:sym typeface="Wingdings" pitchFamily="2" charset="2"/>
              </a:rPr>
              <a:t>(14) </a:t>
            </a:r>
            <a:r>
              <a:rPr lang="de-AT" sz="3100" i="1" dirty="0" smtClean="0">
                <a:latin typeface="Arial Black" pitchFamily="34" charset="0"/>
                <a:sym typeface="Wingdings" pitchFamily="2" charset="2"/>
              </a:rPr>
              <a:t>“</a:t>
            </a:r>
            <a:r>
              <a:rPr lang="de-DE" sz="3100" i="1" dirty="0" smtClean="0">
                <a:latin typeface="Arial Black" pitchFamily="34" charset="0"/>
              </a:rPr>
              <a:t>die gesamte Menschheitsfamilie“ </a:t>
            </a:r>
            <a:r>
              <a:rPr lang="de-DE" sz="3100" dirty="0" smtClean="0">
                <a:latin typeface="Arial Black" pitchFamily="34" charset="0"/>
              </a:rPr>
              <a:t>soll </a:t>
            </a:r>
            <a:r>
              <a:rPr lang="de-DE" sz="3100" i="1" dirty="0" smtClean="0">
                <a:latin typeface="Arial Black" pitchFamily="34" charset="0"/>
              </a:rPr>
              <a:t>sich  „in der Suche nach einer nachhaltigen und ganzheitlichen Entwicklung zu vereinen“</a:t>
            </a:r>
            <a:endParaRPr lang="de-AT" sz="3100" i="1" dirty="0" smtClean="0">
              <a:latin typeface="Arial Black" pitchFamily="34" charset="0"/>
              <a:sym typeface="Wingdings" pitchFamily="2" charset="2"/>
            </a:endParaRPr>
          </a:p>
          <a:p>
            <a:pPr indent="-360000">
              <a:lnSpc>
                <a:spcPct val="134000"/>
              </a:lnSpc>
              <a:spcBef>
                <a:spcPts val="0"/>
              </a:spcBef>
              <a:buNone/>
            </a:pPr>
            <a:endParaRPr lang="de-AT" dirty="0"/>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2</a:t>
            </a:fld>
            <a:endParaRPr lang="de-D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2000" b="1" dirty="0" smtClean="0">
                <a:latin typeface="Arial" pitchFamily="34" charset="0"/>
                <a:cs typeface="Arial" pitchFamily="34" charset="0"/>
              </a:rPr>
              <a:t>Gebet für unsere Erde</a:t>
            </a:r>
            <a:endParaRPr lang="de-AT" sz="2000" dirty="0">
              <a:latin typeface="Arial" pitchFamily="34" charset="0"/>
              <a:cs typeface="Arial" pitchFamily="34" charset="0"/>
            </a:endParaRPr>
          </a:p>
        </p:txBody>
      </p:sp>
      <p:sp>
        <p:nvSpPr>
          <p:cNvPr id="5" name="Inhaltsplatzhalter 4"/>
          <p:cNvSpPr>
            <a:spLocks noGrp="1"/>
          </p:cNvSpPr>
          <p:nvPr>
            <p:ph sz="half" idx="1"/>
          </p:nvPr>
        </p:nvSpPr>
        <p:spPr>
          <a:xfrm>
            <a:off x="467544" y="1484784"/>
            <a:ext cx="4038600" cy="4525963"/>
          </a:xfrm>
        </p:spPr>
        <p:txBody>
          <a:bodyPr>
            <a:noAutofit/>
          </a:bodyPr>
          <a:lstStyle/>
          <a:p>
            <a:pPr>
              <a:buNone/>
            </a:pPr>
            <a:r>
              <a:rPr lang="de-AT" sz="1800" dirty="0" smtClean="0">
                <a:latin typeface="Arial" pitchFamily="34" charset="0"/>
                <a:cs typeface="Arial" pitchFamily="34" charset="0"/>
              </a:rPr>
              <a:t>      </a:t>
            </a:r>
            <a:r>
              <a:rPr lang="de-AT" sz="1600" dirty="0" smtClean="0">
                <a:latin typeface="Arial" pitchFamily="34" charset="0"/>
                <a:cs typeface="Arial" pitchFamily="34" charset="0"/>
              </a:rPr>
              <a:t>Allmächtiger Gott, </a:t>
            </a:r>
            <a:br>
              <a:rPr lang="de-AT" sz="1600" dirty="0" smtClean="0">
                <a:latin typeface="Arial" pitchFamily="34" charset="0"/>
                <a:cs typeface="Arial" pitchFamily="34" charset="0"/>
              </a:rPr>
            </a:br>
            <a:r>
              <a:rPr lang="de-AT" sz="1600" dirty="0" smtClean="0">
                <a:latin typeface="Arial" pitchFamily="34" charset="0"/>
                <a:cs typeface="Arial" pitchFamily="34" charset="0"/>
              </a:rPr>
              <a:t>der du in der Weite des Alls gegenwärtig bist</a:t>
            </a:r>
            <a:br>
              <a:rPr lang="de-AT" sz="1600" dirty="0" smtClean="0">
                <a:latin typeface="Arial" pitchFamily="34" charset="0"/>
                <a:cs typeface="Arial" pitchFamily="34" charset="0"/>
              </a:rPr>
            </a:br>
            <a:r>
              <a:rPr lang="de-AT" sz="1600" dirty="0" smtClean="0">
                <a:latin typeface="Arial" pitchFamily="34" charset="0"/>
                <a:cs typeface="Arial" pitchFamily="34" charset="0"/>
              </a:rPr>
              <a:t>und im kleinsten deiner Geschöpfe,</a:t>
            </a:r>
            <a:br>
              <a:rPr lang="de-AT" sz="1600" dirty="0" smtClean="0">
                <a:latin typeface="Arial" pitchFamily="34" charset="0"/>
                <a:cs typeface="Arial" pitchFamily="34" charset="0"/>
              </a:rPr>
            </a:br>
            <a:r>
              <a:rPr lang="de-AT" sz="1600" dirty="0" smtClean="0">
                <a:latin typeface="Arial" pitchFamily="34" charset="0"/>
                <a:cs typeface="Arial" pitchFamily="34" charset="0"/>
              </a:rPr>
              <a:t>der du alles, was existiert, </a:t>
            </a:r>
            <a:br>
              <a:rPr lang="de-AT" sz="1600" dirty="0" smtClean="0">
                <a:latin typeface="Arial" pitchFamily="34" charset="0"/>
                <a:cs typeface="Arial" pitchFamily="34" charset="0"/>
              </a:rPr>
            </a:br>
            <a:r>
              <a:rPr lang="de-AT" sz="1600" dirty="0" smtClean="0">
                <a:latin typeface="Arial" pitchFamily="34" charset="0"/>
                <a:cs typeface="Arial" pitchFamily="34" charset="0"/>
              </a:rPr>
              <a:t>mit deiner Zärtlichkeit umschließt,</a:t>
            </a:r>
            <a:br>
              <a:rPr lang="de-AT" sz="1600" dirty="0" smtClean="0">
                <a:latin typeface="Arial" pitchFamily="34" charset="0"/>
                <a:cs typeface="Arial" pitchFamily="34" charset="0"/>
              </a:rPr>
            </a:br>
            <a:r>
              <a:rPr lang="de-AT" sz="1600" dirty="0" smtClean="0">
                <a:latin typeface="Arial" pitchFamily="34" charset="0"/>
                <a:cs typeface="Arial" pitchFamily="34" charset="0"/>
              </a:rPr>
              <a:t>gieße uns die Kraft deiner Liebe ein,</a:t>
            </a:r>
            <a:br>
              <a:rPr lang="de-AT" sz="1600" dirty="0" smtClean="0">
                <a:latin typeface="Arial" pitchFamily="34" charset="0"/>
                <a:cs typeface="Arial" pitchFamily="34" charset="0"/>
              </a:rPr>
            </a:br>
            <a:r>
              <a:rPr lang="de-AT" sz="1600" dirty="0" smtClean="0">
                <a:latin typeface="Arial" pitchFamily="34" charset="0"/>
                <a:cs typeface="Arial" pitchFamily="34" charset="0"/>
              </a:rPr>
              <a:t>damit wir das Leben und die Schönheit hüten.</a:t>
            </a:r>
            <a:br>
              <a:rPr lang="de-AT" sz="1600" dirty="0" smtClean="0">
                <a:latin typeface="Arial" pitchFamily="34" charset="0"/>
                <a:cs typeface="Arial" pitchFamily="34" charset="0"/>
              </a:rPr>
            </a:br>
            <a:r>
              <a:rPr lang="de-AT" sz="1600" dirty="0" smtClean="0">
                <a:latin typeface="Arial" pitchFamily="34" charset="0"/>
                <a:cs typeface="Arial" pitchFamily="34" charset="0"/>
              </a:rPr>
              <a:t>Überflute uns mit Frieden, </a:t>
            </a:r>
            <a:br>
              <a:rPr lang="de-AT" sz="1600" dirty="0" smtClean="0">
                <a:latin typeface="Arial" pitchFamily="34" charset="0"/>
                <a:cs typeface="Arial" pitchFamily="34" charset="0"/>
              </a:rPr>
            </a:br>
            <a:r>
              <a:rPr lang="de-AT" sz="1600" dirty="0" smtClean="0">
                <a:latin typeface="Arial" pitchFamily="34" charset="0"/>
                <a:cs typeface="Arial" pitchFamily="34" charset="0"/>
              </a:rPr>
              <a:t>damit wir als Brüder und Schwestern leben</a:t>
            </a:r>
            <a:br>
              <a:rPr lang="de-AT" sz="1600" dirty="0" smtClean="0">
                <a:latin typeface="Arial" pitchFamily="34" charset="0"/>
                <a:cs typeface="Arial" pitchFamily="34" charset="0"/>
              </a:rPr>
            </a:br>
            <a:r>
              <a:rPr lang="de-AT" sz="1600" dirty="0" smtClean="0">
                <a:latin typeface="Arial" pitchFamily="34" charset="0"/>
                <a:cs typeface="Arial" pitchFamily="34" charset="0"/>
              </a:rPr>
              <a:t>und niemandem schaden.</a:t>
            </a:r>
            <a:br>
              <a:rPr lang="de-AT" sz="1600" dirty="0" smtClean="0">
                <a:latin typeface="Arial" pitchFamily="34" charset="0"/>
                <a:cs typeface="Arial" pitchFamily="34" charset="0"/>
              </a:rPr>
            </a:br>
            <a:r>
              <a:rPr lang="de-AT" sz="1600" dirty="0" smtClean="0">
                <a:latin typeface="Arial" pitchFamily="34" charset="0"/>
                <a:cs typeface="Arial" pitchFamily="34" charset="0"/>
              </a:rPr>
              <a:t>Gott der Armen,</a:t>
            </a:r>
            <a:br>
              <a:rPr lang="de-AT" sz="1600" dirty="0" smtClean="0">
                <a:latin typeface="Arial" pitchFamily="34" charset="0"/>
                <a:cs typeface="Arial" pitchFamily="34" charset="0"/>
              </a:rPr>
            </a:br>
            <a:r>
              <a:rPr lang="de-AT" sz="1600" dirty="0" smtClean="0">
                <a:latin typeface="Arial" pitchFamily="34" charset="0"/>
                <a:cs typeface="Arial" pitchFamily="34" charset="0"/>
              </a:rPr>
              <a:t>hilf uns, </a:t>
            </a:r>
            <a:br>
              <a:rPr lang="de-AT" sz="1600" dirty="0" smtClean="0">
                <a:latin typeface="Arial" pitchFamily="34" charset="0"/>
                <a:cs typeface="Arial" pitchFamily="34" charset="0"/>
              </a:rPr>
            </a:br>
            <a:r>
              <a:rPr lang="de-AT" sz="1600" dirty="0" smtClean="0">
                <a:latin typeface="Arial" pitchFamily="34" charset="0"/>
                <a:cs typeface="Arial" pitchFamily="34" charset="0"/>
              </a:rPr>
              <a:t>die Verlassenen und Vergessenen dieser Erde, </a:t>
            </a:r>
            <a:br>
              <a:rPr lang="de-AT" sz="1600" dirty="0" smtClean="0">
                <a:latin typeface="Arial" pitchFamily="34" charset="0"/>
                <a:cs typeface="Arial" pitchFamily="34" charset="0"/>
              </a:rPr>
            </a:br>
            <a:r>
              <a:rPr lang="de-AT" sz="1600" dirty="0" smtClean="0">
                <a:latin typeface="Arial" pitchFamily="34" charset="0"/>
                <a:cs typeface="Arial" pitchFamily="34" charset="0"/>
              </a:rPr>
              <a:t>die so wertvoll sind in deinen Augen, </a:t>
            </a:r>
            <a:br>
              <a:rPr lang="de-AT" sz="1600" dirty="0" smtClean="0">
                <a:latin typeface="Arial" pitchFamily="34" charset="0"/>
                <a:cs typeface="Arial" pitchFamily="34" charset="0"/>
              </a:rPr>
            </a:br>
            <a:r>
              <a:rPr lang="de-AT" sz="1600" dirty="0" smtClean="0">
                <a:latin typeface="Arial" pitchFamily="34" charset="0"/>
                <a:cs typeface="Arial" pitchFamily="34" charset="0"/>
              </a:rPr>
              <a:t>zu retten.</a:t>
            </a:r>
            <a:endParaRPr lang="de-AT" sz="1600" dirty="0">
              <a:latin typeface="Arial" pitchFamily="34" charset="0"/>
              <a:cs typeface="Arial" pitchFamily="34" charset="0"/>
            </a:endParaRPr>
          </a:p>
        </p:txBody>
      </p:sp>
      <p:sp>
        <p:nvSpPr>
          <p:cNvPr id="6" name="Inhaltsplatzhalter 5"/>
          <p:cNvSpPr>
            <a:spLocks noGrp="1"/>
          </p:cNvSpPr>
          <p:nvPr>
            <p:ph sz="half" idx="2"/>
          </p:nvPr>
        </p:nvSpPr>
        <p:spPr>
          <a:xfrm>
            <a:off x="4644008" y="1412776"/>
            <a:ext cx="4038600" cy="5184576"/>
          </a:xfrm>
        </p:spPr>
        <p:txBody>
          <a:bodyPr>
            <a:noAutofit/>
          </a:bodyPr>
          <a:lstStyle/>
          <a:p>
            <a:pPr>
              <a:buNone/>
            </a:pPr>
            <a:r>
              <a:rPr lang="de-AT" sz="1600" dirty="0" smtClean="0">
                <a:latin typeface="Arial" pitchFamily="34" charset="0"/>
                <a:cs typeface="Arial" pitchFamily="34" charset="0"/>
              </a:rPr>
              <a:t>      Heile unser Leben,</a:t>
            </a:r>
            <a:br>
              <a:rPr lang="de-AT" sz="1600" dirty="0" smtClean="0">
                <a:latin typeface="Arial" pitchFamily="34" charset="0"/>
                <a:cs typeface="Arial" pitchFamily="34" charset="0"/>
              </a:rPr>
            </a:br>
            <a:r>
              <a:rPr lang="de-AT" sz="1600" dirty="0" smtClean="0">
                <a:latin typeface="Arial" pitchFamily="34" charset="0"/>
                <a:cs typeface="Arial" pitchFamily="34" charset="0"/>
              </a:rPr>
              <a:t>damit wir Beschützer der Welt sind </a:t>
            </a:r>
            <a:br>
              <a:rPr lang="de-AT" sz="1600" dirty="0" smtClean="0">
                <a:latin typeface="Arial" pitchFamily="34" charset="0"/>
                <a:cs typeface="Arial" pitchFamily="34" charset="0"/>
              </a:rPr>
            </a:br>
            <a:r>
              <a:rPr lang="de-AT" sz="1600" dirty="0" smtClean="0">
                <a:latin typeface="Arial" pitchFamily="34" charset="0"/>
                <a:cs typeface="Arial" pitchFamily="34" charset="0"/>
              </a:rPr>
              <a:t>und nicht Räuber,</a:t>
            </a:r>
            <a:br>
              <a:rPr lang="de-AT" sz="1600" dirty="0" smtClean="0">
                <a:latin typeface="Arial" pitchFamily="34" charset="0"/>
                <a:cs typeface="Arial" pitchFamily="34" charset="0"/>
              </a:rPr>
            </a:br>
            <a:r>
              <a:rPr lang="de-AT" sz="1600" dirty="0" smtClean="0">
                <a:latin typeface="Arial" pitchFamily="34" charset="0"/>
                <a:cs typeface="Arial" pitchFamily="34" charset="0"/>
              </a:rPr>
              <a:t>damit wir Schönheit säen</a:t>
            </a:r>
            <a:br>
              <a:rPr lang="de-AT" sz="1600" dirty="0" smtClean="0">
                <a:latin typeface="Arial" pitchFamily="34" charset="0"/>
                <a:cs typeface="Arial" pitchFamily="34" charset="0"/>
              </a:rPr>
            </a:br>
            <a:r>
              <a:rPr lang="de-AT" sz="1600" dirty="0" smtClean="0">
                <a:latin typeface="Arial" pitchFamily="34" charset="0"/>
                <a:cs typeface="Arial" pitchFamily="34" charset="0"/>
              </a:rPr>
              <a:t>und nicht Verseuchung und Zerstörung.</a:t>
            </a:r>
            <a:br>
              <a:rPr lang="de-AT" sz="1600" dirty="0" smtClean="0">
                <a:latin typeface="Arial" pitchFamily="34" charset="0"/>
                <a:cs typeface="Arial" pitchFamily="34" charset="0"/>
              </a:rPr>
            </a:br>
            <a:r>
              <a:rPr lang="de-AT" sz="1600" dirty="0" smtClean="0">
                <a:latin typeface="Arial" pitchFamily="34" charset="0"/>
                <a:cs typeface="Arial" pitchFamily="34" charset="0"/>
              </a:rPr>
              <a:t>Rühre die Herzen derer an,</a:t>
            </a:r>
            <a:br>
              <a:rPr lang="de-AT" sz="1600" dirty="0" smtClean="0">
                <a:latin typeface="Arial" pitchFamily="34" charset="0"/>
                <a:cs typeface="Arial" pitchFamily="34" charset="0"/>
              </a:rPr>
            </a:br>
            <a:r>
              <a:rPr lang="de-AT" sz="1600" dirty="0" smtClean="0">
                <a:latin typeface="Arial" pitchFamily="34" charset="0"/>
                <a:cs typeface="Arial" pitchFamily="34" charset="0"/>
              </a:rPr>
              <a:t>die nur Gewinn suchen</a:t>
            </a:r>
            <a:br>
              <a:rPr lang="de-AT" sz="1600" dirty="0" smtClean="0">
                <a:latin typeface="Arial" pitchFamily="34" charset="0"/>
                <a:cs typeface="Arial" pitchFamily="34" charset="0"/>
              </a:rPr>
            </a:br>
            <a:r>
              <a:rPr lang="de-AT" sz="1600" dirty="0" smtClean="0">
                <a:latin typeface="Arial" pitchFamily="34" charset="0"/>
                <a:cs typeface="Arial" pitchFamily="34" charset="0"/>
              </a:rPr>
              <a:t>auf Kosten der Armen und der Erde.</a:t>
            </a:r>
            <a:br>
              <a:rPr lang="de-AT" sz="1600" dirty="0" smtClean="0">
                <a:latin typeface="Arial" pitchFamily="34" charset="0"/>
                <a:cs typeface="Arial" pitchFamily="34" charset="0"/>
              </a:rPr>
            </a:br>
            <a:r>
              <a:rPr lang="de-AT" sz="1600" dirty="0" smtClean="0">
                <a:latin typeface="Arial" pitchFamily="34" charset="0"/>
                <a:cs typeface="Arial" pitchFamily="34" charset="0"/>
              </a:rPr>
              <a:t>Lehre uns, </a:t>
            </a:r>
            <a:br>
              <a:rPr lang="de-AT" sz="1600" dirty="0" smtClean="0">
                <a:latin typeface="Arial" pitchFamily="34" charset="0"/>
                <a:cs typeface="Arial" pitchFamily="34" charset="0"/>
              </a:rPr>
            </a:br>
            <a:r>
              <a:rPr lang="de-AT" sz="1600" dirty="0" smtClean="0">
                <a:latin typeface="Arial" pitchFamily="34" charset="0"/>
                <a:cs typeface="Arial" pitchFamily="34" charset="0"/>
              </a:rPr>
              <a:t>den Wert von allen Dingen zu entdecken</a:t>
            </a:r>
            <a:br>
              <a:rPr lang="de-AT" sz="1600" dirty="0" smtClean="0">
                <a:latin typeface="Arial" pitchFamily="34" charset="0"/>
                <a:cs typeface="Arial" pitchFamily="34" charset="0"/>
              </a:rPr>
            </a:br>
            <a:r>
              <a:rPr lang="de-AT" sz="1600" dirty="0" smtClean="0">
                <a:latin typeface="Arial" pitchFamily="34" charset="0"/>
                <a:cs typeface="Arial" pitchFamily="34" charset="0"/>
              </a:rPr>
              <a:t>und voll Bewunderung zu betrachten;</a:t>
            </a:r>
            <a:br>
              <a:rPr lang="de-AT" sz="1600" dirty="0" smtClean="0">
                <a:latin typeface="Arial" pitchFamily="34" charset="0"/>
                <a:cs typeface="Arial" pitchFamily="34" charset="0"/>
              </a:rPr>
            </a:br>
            <a:r>
              <a:rPr lang="de-AT" sz="1600" dirty="0" smtClean="0">
                <a:latin typeface="Arial" pitchFamily="34" charset="0"/>
                <a:cs typeface="Arial" pitchFamily="34" charset="0"/>
              </a:rPr>
              <a:t>zu erkennen, dass wir zutiefst verbunden sind</a:t>
            </a:r>
            <a:br>
              <a:rPr lang="de-AT" sz="1600" dirty="0" smtClean="0">
                <a:latin typeface="Arial" pitchFamily="34" charset="0"/>
                <a:cs typeface="Arial" pitchFamily="34" charset="0"/>
              </a:rPr>
            </a:br>
            <a:r>
              <a:rPr lang="de-AT" sz="1600" dirty="0" smtClean="0">
                <a:latin typeface="Arial" pitchFamily="34" charset="0"/>
                <a:cs typeface="Arial" pitchFamily="34" charset="0"/>
              </a:rPr>
              <a:t>mit allen Geschöpfen</a:t>
            </a:r>
            <a:br>
              <a:rPr lang="de-AT" sz="1600" dirty="0" smtClean="0">
                <a:latin typeface="Arial" pitchFamily="34" charset="0"/>
                <a:cs typeface="Arial" pitchFamily="34" charset="0"/>
              </a:rPr>
            </a:br>
            <a:r>
              <a:rPr lang="de-AT" sz="1600" dirty="0" smtClean="0">
                <a:latin typeface="Arial" pitchFamily="34" charset="0"/>
                <a:cs typeface="Arial" pitchFamily="34" charset="0"/>
              </a:rPr>
              <a:t>auf unserem Weg zu deinem unendlichen Licht.</a:t>
            </a:r>
            <a:br>
              <a:rPr lang="de-AT" sz="1600" dirty="0" smtClean="0">
                <a:latin typeface="Arial" pitchFamily="34" charset="0"/>
                <a:cs typeface="Arial" pitchFamily="34" charset="0"/>
              </a:rPr>
            </a:br>
            <a:r>
              <a:rPr lang="de-AT" sz="1600" dirty="0" smtClean="0">
                <a:latin typeface="Arial" pitchFamily="34" charset="0"/>
                <a:cs typeface="Arial" pitchFamily="34" charset="0"/>
              </a:rPr>
              <a:t>Danke, dass du alle Tage bei uns bist.</a:t>
            </a:r>
            <a:br>
              <a:rPr lang="de-AT" sz="1600" dirty="0" smtClean="0">
                <a:latin typeface="Arial" pitchFamily="34" charset="0"/>
                <a:cs typeface="Arial" pitchFamily="34" charset="0"/>
              </a:rPr>
            </a:br>
            <a:r>
              <a:rPr lang="de-AT" sz="1600" dirty="0" smtClean="0">
                <a:latin typeface="Arial" pitchFamily="34" charset="0"/>
                <a:cs typeface="Arial" pitchFamily="34" charset="0"/>
              </a:rPr>
              <a:t>Ermutige uns bitte in unserem Kampf</a:t>
            </a:r>
            <a:br>
              <a:rPr lang="de-AT" sz="1600" dirty="0" smtClean="0">
                <a:latin typeface="Arial" pitchFamily="34" charset="0"/>
                <a:cs typeface="Arial" pitchFamily="34" charset="0"/>
              </a:rPr>
            </a:br>
            <a:r>
              <a:rPr lang="de-AT" sz="1600" dirty="0" smtClean="0">
                <a:latin typeface="Arial" pitchFamily="34" charset="0"/>
                <a:cs typeface="Arial" pitchFamily="34" charset="0"/>
              </a:rPr>
              <a:t>für Gerechtigkeit, Liebe und Frieden.</a:t>
            </a:r>
            <a:br>
              <a:rPr lang="de-AT" sz="1600" dirty="0" smtClean="0">
                <a:latin typeface="Arial" pitchFamily="34" charset="0"/>
                <a:cs typeface="Arial" pitchFamily="34" charset="0"/>
              </a:rPr>
            </a:br>
            <a:endParaRPr lang="de-AT" sz="1600" dirty="0">
              <a:latin typeface="Arial" pitchFamily="34" charset="0"/>
              <a:cs typeface="Arial" pitchFamily="34" charset="0"/>
            </a:endParaRPr>
          </a:p>
        </p:txBody>
      </p:sp>
      <p:sp>
        <p:nvSpPr>
          <p:cNvPr id="2" name="Fußzeilenplatzhalter 1"/>
          <p:cNvSpPr>
            <a:spLocks noGrp="1"/>
          </p:cNvSpPr>
          <p:nvPr>
            <p:ph type="ftr" sz="quarter" idx="11"/>
          </p:nvPr>
        </p:nvSpPr>
        <p:spPr/>
        <p:txBody>
          <a:bodyPr/>
          <a:lstStyle/>
          <a:p>
            <a:r>
              <a:rPr lang="de-DE" smtClean="0"/>
              <a:t>P. Franziskus, Laudati si</a:t>
            </a:r>
            <a:endParaRPr lang="de-DE"/>
          </a:p>
        </p:txBody>
      </p:sp>
      <p:sp>
        <p:nvSpPr>
          <p:cNvPr id="3" name="Foliennummernplatzhalter 2"/>
          <p:cNvSpPr>
            <a:spLocks noGrp="1"/>
          </p:cNvSpPr>
          <p:nvPr>
            <p:ph type="sldNum" sz="quarter" idx="12"/>
          </p:nvPr>
        </p:nvSpPr>
        <p:spPr/>
        <p:txBody>
          <a:bodyPr/>
          <a:lstStyle/>
          <a:p>
            <a:fld id="{6C6AE60A-B69C-4790-82F7-3882EDF23186}" type="slidenum">
              <a:rPr lang="de-DE" smtClean="0"/>
              <a:pPr/>
              <a:t>20</a:t>
            </a:fld>
            <a:endParaRPr lang="de-D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95536" y="116632"/>
            <a:ext cx="8229600" cy="490066"/>
          </a:xfrm>
        </p:spPr>
        <p:txBody>
          <a:bodyPr>
            <a:normAutofit fontScale="90000"/>
          </a:bodyPr>
          <a:lstStyle/>
          <a:p>
            <a:r>
              <a:rPr lang="de-DE" sz="3100" b="1" i="1" dirty="0" smtClean="0">
                <a:latin typeface="Arial" pitchFamily="34" charset="0"/>
                <a:cs typeface="Arial" pitchFamily="34" charset="0"/>
              </a:rPr>
              <a:t/>
            </a:r>
            <a:br>
              <a:rPr lang="de-DE" sz="3100" b="1" i="1" dirty="0" smtClean="0">
                <a:latin typeface="Arial" pitchFamily="34" charset="0"/>
                <a:cs typeface="Arial" pitchFamily="34" charset="0"/>
              </a:rPr>
            </a:br>
            <a:r>
              <a:rPr lang="de-DE" sz="3100" b="1" i="1" dirty="0" smtClean="0">
                <a:latin typeface="Arial" pitchFamily="34" charset="0"/>
                <a:cs typeface="Arial" pitchFamily="34" charset="0"/>
              </a:rPr>
              <a:t/>
            </a:r>
            <a:br>
              <a:rPr lang="de-DE" sz="3100" b="1" i="1" dirty="0" smtClean="0">
                <a:latin typeface="Arial" pitchFamily="34" charset="0"/>
                <a:cs typeface="Arial" pitchFamily="34" charset="0"/>
              </a:rPr>
            </a:br>
            <a:r>
              <a:rPr lang="de-DE" sz="2200" b="1" dirty="0" smtClean="0">
                <a:latin typeface="Arial" pitchFamily="34" charset="0"/>
                <a:cs typeface="Arial" pitchFamily="34" charset="0"/>
              </a:rPr>
              <a:t>Christliches Gebet mit der Schöpfung</a:t>
            </a:r>
            <a:r>
              <a:rPr lang="de-AT" dirty="0" smtClean="0"/>
              <a:t/>
            </a:r>
            <a:br>
              <a:rPr lang="de-AT" dirty="0" smtClean="0"/>
            </a:br>
            <a:endParaRPr lang="de-AT" dirty="0"/>
          </a:p>
        </p:txBody>
      </p:sp>
      <p:sp>
        <p:nvSpPr>
          <p:cNvPr id="5" name="Inhaltsplatzhalter 4"/>
          <p:cNvSpPr>
            <a:spLocks noGrp="1"/>
          </p:cNvSpPr>
          <p:nvPr>
            <p:ph sz="half" idx="1"/>
          </p:nvPr>
        </p:nvSpPr>
        <p:spPr>
          <a:xfrm>
            <a:off x="395536" y="764704"/>
            <a:ext cx="4110608" cy="5400600"/>
          </a:xfrm>
        </p:spPr>
        <p:txBody>
          <a:bodyPr>
            <a:noAutofit/>
          </a:bodyPr>
          <a:lstStyle/>
          <a:p>
            <a:pPr>
              <a:buNone/>
            </a:pPr>
            <a:r>
              <a:rPr lang="de-AT" sz="1400" dirty="0" smtClean="0">
                <a:latin typeface="Arial" pitchFamily="34" charset="0"/>
                <a:cs typeface="Arial" pitchFamily="34" charset="0"/>
              </a:rPr>
              <a:t>       Wir preisen dich, Vater, mit allen Geschöpfen,</a:t>
            </a:r>
            <a:br>
              <a:rPr lang="de-AT" sz="1400" dirty="0" smtClean="0">
                <a:latin typeface="Arial" pitchFamily="34" charset="0"/>
                <a:cs typeface="Arial" pitchFamily="34" charset="0"/>
              </a:rPr>
            </a:br>
            <a:r>
              <a:rPr lang="de-AT" sz="1400" dirty="0" smtClean="0">
                <a:latin typeface="Arial" pitchFamily="34" charset="0"/>
                <a:cs typeface="Arial" pitchFamily="34" charset="0"/>
              </a:rPr>
              <a:t>die aus deiner machtvollen Hand </a:t>
            </a:r>
            <a:br>
              <a:rPr lang="de-AT" sz="1400" dirty="0" smtClean="0">
                <a:latin typeface="Arial" pitchFamily="34" charset="0"/>
                <a:cs typeface="Arial" pitchFamily="34" charset="0"/>
              </a:rPr>
            </a:br>
            <a:r>
              <a:rPr lang="de-AT" sz="1400" dirty="0" smtClean="0">
                <a:latin typeface="Arial" pitchFamily="34" charset="0"/>
                <a:cs typeface="Arial" pitchFamily="34" charset="0"/>
              </a:rPr>
              <a:t>hervorgegangen sind.</a:t>
            </a:r>
            <a:br>
              <a:rPr lang="de-AT" sz="1400" dirty="0" smtClean="0">
                <a:latin typeface="Arial" pitchFamily="34" charset="0"/>
                <a:cs typeface="Arial" pitchFamily="34" charset="0"/>
              </a:rPr>
            </a:br>
            <a:r>
              <a:rPr lang="de-AT" sz="1400" dirty="0" smtClean="0">
                <a:latin typeface="Arial" pitchFamily="34" charset="0"/>
                <a:cs typeface="Arial" pitchFamily="34" charset="0"/>
              </a:rPr>
              <a:t>Dein sind sie </a:t>
            </a:r>
            <a:br>
              <a:rPr lang="de-AT" sz="1400" dirty="0" smtClean="0">
                <a:latin typeface="Arial" pitchFamily="34" charset="0"/>
                <a:cs typeface="Arial" pitchFamily="34" charset="0"/>
              </a:rPr>
            </a:br>
            <a:r>
              <a:rPr lang="de-AT" sz="1400" dirty="0" smtClean="0">
                <a:latin typeface="Arial" pitchFamily="34" charset="0"/>
                <a:cs typeface="Arial" pitchFamily="34" charset="0"/>
              </a:rPr>
              <a:t>und erfüllt von deiner Gegenwart und Zärtlichkeit.</a:t>
            </a:r>
            <a:br>
              <a:rPr lang="de-AT" sz="1400" dirty="0" smtClean="0">
                <a:latin typeface="Arial" pitchFamily="34" charset="0"/>
                <a:cs typeface="Arial" pitchFamily="34" charset="0"/>
              </a:rPr>
            </a:br>
            <a:r>
              <a:rPr lang="de-AT" sz="1400" dirty="0" smtClean="0">
                <a:latin typeface="Arial" pitchFamily="34" charset="0"/>
                <a:cs typeface="Arial" pitchFamily="34" charset="0"/>
              </a:rPr>
              <a:t>Gelobt </a:t>
            </a:r>
            <a:r>
              <a:rPr lang="de-AT" sz="1400" dirty="0" err="1" smtClean="0">
                <a:latin typeface="Arial" pitchFamily="34" charset="0"/>
                <a:cs typeface="Arial" pitchFamily="34" charset="0"/>
              </a:rPr>
              <a:t>seist</a:t>
            </a:r>
            <a:r>
              <a:rPr lang="de-AT" sz="1400" dirty="0" smtClean="0">
                <a:latin typeface="Arial" pitchFamily="34" charset="0"/>
                <a:cs typeface="Arial" pitchFamily="34" charset="0"/>
              </a:rPr>
              <a:t> du.</a:t>
            </a:r>
          </a:p>
          <a:p>
            <a:pPr>
              <a:buNone/>
            </a:pPr>
            <a:r>
              <a:rPr lang="de-AT" sz="1400" dirty="0" smtClean="0">
                <a:latin typeface="Arial" pitchFamily="34" charset="0"/>
                <a:cs typeface="Arial" pitchFamily="34" charset="0"/>
              </a:rPr>
              <a:t>       Sohn Gottes, Jesus,</a:t>
            </a:r>
            <a:br>
              <a:rPr lang="de-AT" sz="1400" dirty="0" smtClean="0">
                <a:latin typeface="Arial" pitchFamily="34" charset="0"/>
                <a:cs typeface="Arial" pitchFamily="34" charset="0"/>
              </a:rPr>
            </a:br>
            <a:r>
              <a:rPr lang="de-AT" sz="1400" dirty="0" smtClean="0">
                <a:latin typeface="Arial" pitchFamily="34" charset="0"/>
                <a:cs typeface="Arial" pitchFamily="34" charset="0"/>
              </a:rPr>
              <a:t>durch dich wurde alles erschaffen.</a:t>
            </a:r>
            <a:br>
              <a:rPr lang="de-AT" sz="1400" dirty="0" smtClean="0">
                <a:latin typeface="Arial" pitchFamily="34" charset="0"/>
                <a:cs typeface="Arial" pitchFamily="34" charset="0"/>
              </a:rPr>
            </a:br>
            <a:r>
              <a:rPr lang="de-AT" sz="1400" dirty="0" smtClean="0">
                <a:latin typeface="Arial" pitchFamily="34" charset="0"/>
                <a:cs typeface="Arial" pitchFamily="34" charset="0"/>
              </a:rPr>
              <a:t>In Marias Mutterschoß </a:t>
            </a:r>
            <a:br>
              <a:rPr lang="de-AT" sz="1400" dirty="0" smtClean="0">
                <a:latin typeface="Arial" pitchFamily="34" charset="0"/>
                <a:cs typeface="Arial" pitchFamily="34" charset="0"/>
              </a:rPr>
            </a:br>
            <a:r>
              <a:rPr lang="de-AT" sz="1400" dirty="0" smtClean="0">
                <a:latin typeface="Arial" pitchFamily="34" charset="0"/>
                <a:cs typeface="Arial" pitchFamily="34" charset="0"/>
              </a:rPr>
              <a:t>nahmst du menschliche Gestalt an; </a:t>
            </a:r>
            <a:br>
              <a:rPr lang="de-AT" sz="1400" dirty="0" smtClean="0">
                <a:latin typeface="Arial" pitchFamily="34" charset="0"/>
                <a:cs typeface="Arial" pitchFamily="34" charset="0"/>
              </a:rPr>
            </a:br>
            <a:r>
              <a:rPr lang="de-AT" sz="1400" dirty="0" smtClean="0">
                <a:latin typeface="Arial" pitchFamily="34" charset="0"/>
                <a:cs typeface="Arial" pitchFamily="34" charset="0"/>
              </a:rPr>
              <a:t>du wurdest Teil dieser Erde</a:t>
            </a:r>
            <a:br>
              <a:rPr lang="de-AT" sz="1400" dirty="0" smtClean="0">
                <a:latin typeface="Arial" pitchFamily="34" charset="0"/>
                <a:cs typeface="Arial" pitchFamily="34" charset="0"/>
              </a:rPr>
            </a:br>
            <a:r>
              <a:rPr lang="de-AT" sz="1400" dirty="0" smtClean="0">
                <a:latin typeface="Arial" pitchFamily="34" charset="0"/>
                <a:cs typeface="Arial" pitchFamily="34" charset="0"/>
              </a:rPr>
              <a:t>und sahst diese Welt mit menschlichen Augen.</a:t>
            </a:r>
            <a:br>
              <a:rPr lang="de-AT" sz="1400" dirty="0" smtClean="0">
                <a:latin typeface="Arial" pitchFamily="34" charset="0"/>
                <a:cs typeface="Arial" pitchFamily="34" charset="0"/>
              </a:rPr>
            </a:br>
            <a:r>
              <a:rPr lang="de-AT" sz="1400" dirty="0" smtClean="0">
                <a:latin typeface="Arial" pitchFamily="34" charset="0"/>
                <a:cs typeface="Arial" pitchFamily="34" charset="0"/>
              </a:rPr>
              <a:t>Jetzt lebst du in jedem Geschöpf</a:t>
            </a:r>
            <a:br>
              <a:rPr lang="de-AT" sz="1400" dirty="0" smtClean="0">
                <a:latin typeface="Arial" pitchFamily="34" charset="0"/>
                <a:cs typeface="Arial" pitchFamily="34" charset="0"/>
              </a:rPr>
            </a:br>
            <a:r>
              <a:rPr lang="de-AT" sz="1400" dirty="0" smtClean="0">
                <a:latin typeface="Arial" pitchFamily="34" charset="0"/>
                <a:cs typeface="Arial" pitchFamily="34" charset="0"/>
              </a:rPr>
              <a:t>mit deiner Herrlichkeit als Auferstandener.</a:t>
            </a:r>
            <a:br>
              <a:rPr lang="de-AT" sz="1400" dirty="0" smtClean="0">
                <a:latin typeface="Arial" pitchFamily="34" charset="0"/>
                <a:cs typeface="Arial" pitchFamily="34" charset="0"/>
              </a:rPr>
            </a:br>
            <a:r>
              <a:rPr lang="de-AT" sz="1400" dirty="0" smtClean="0">
                <a:latin typeface="Arial" pitchFamily="34" charset="0"/>
                <a:cs typeface="Arial" pitchFamily="34" charset="0"/>
              </a:rPr>
              <a:t>Gelobt </a:t>
            </a:r>
            <a:r>
              <a:rPr lang="de-AT" sz="1400" dirty="0" err="1" smtClean="0">
                <a:latin typeface="Arial" pitchFamily="34" charset="0"/>
                <a:cs typeface="Arial" pitchFamily="34" charset="0"/>
              </a:rPr>
              <a:t>seist</a:t>
            </a:r>
            <a:r>
              <a:rPr lang="de-AT" sz="1400" dirty="0" smtClean="0">
                <a:latin typeface="Arial" pitchFamily="34" charset="0"/>
                <a:cs typeface="Arial" pitchFamily="34" charset="0"/>
              </a:rPr>
              <a:t> du.</a:t>
            </a:r>
          </a:p>
          <a:p>
            <a:pPr>
              <a:buNone/>
            </a:pPr>
            <a:r>
              <a:rPr lang="de-DE" sz="1400" dirty="0" smtClean="0">
                <a:latin typeface="Arial" pitchFamily="34" charset="0"/>
                <a:cs typeface="Arial" pitchFamily="34" charset="0"/>
              </a:rPr>
              <a:t>       Heiliger Geist, mit deinem Licht</a:t>
            </a:r>
            <a:br>
              <a:rPr lang="de-DE" sz="1400" dirty="0" smtClean="0">
                <a:latin typeface="Arial" pitchFamily="34" charset="0"/>
                <a:cs typeface="Arial" pitchFamily="34" charset="0"/>
              </a:rPr>
            </a:br>
            <a:r>
              <a:rPr lang="de-DE" sz="1400" dirty="0" smtClean="0">
                <a:latin typeface="Arial" pitchFamily="34" charset="0"/>
                <a:cs typeface="Arial" pitchFamily="34" charset="0"/>
              </a:rPr>
              <a:t>wendest du diese Welt der Liebe des Vaters zu</a:t>
            </a:r>
            <a:br>
              <a:rPr lang="de-DE" sz="1400" dirty="0" smtClean="0">
                <a:latin typeface="Arial" pitchFamily="34" charset="0"/>
                <a:cs typeface="Arial" pitchFamily="34" charset="0"/>
              </a:rPr>
            </a:br>
            <a:r>
              <a:rPr lang="de-DE" sz="1400" dirty="0" smtClean="0">
                <a:latin typeface="Arial" pitchFamily="34" charset="0"/>
                <a:cs typeface="Arial" pitchFamily="34" charset="0"/>
              </a:rPr>
              <a:t>und begleitest die Wehklage der Schöpfung;</a:t>
            </a:r>
            <a:br>
              <a:rPr lang="de-DE" sz="1400" dirty="0" smtClean="0">
                <a:latin typeface="Arial" pitchFamily="34" charset="0"/>
                <a:cs typeface="Arial" pitchFamily="34" charset="0"/>
              </a:rPr>
            </a:br>
            <a:r>
              <a:rPr lang="de-DE" sz="1400" dirty="0" smtClean="0">
                <a:latin typeface="Arial" pitchFamily="34" charset="0"/>
                <a:cs typeface="Arial" pitchFamily="34" charset="0"/>
              </a:rPr>
              <a:t>du lebst auch in unseren Herzen,</a:t>
            </a:r>
            <a:br>
              <a:rPr lang="de-DE" sz="1400" dirty="0" smtClean="0">
                <a:latin typeface="Arial" pitchFamily="34" charset="0"/>
                <a:cs typeface="Arial" pitchFamily="34" charset="0"/>
              </a:rPr>
            </a:br>
            <a:r>
              <a:rPr lang="de-DE" sz="1400" dirty="0" smtClean="0">
                <a:latin typeface="Arial" pitchFamily="34" charset="0"/>
                <a:cs typeface="Arial" pitchFamily="34" charset="0"/>
              </a:rPr>
              <a:t>um uns zum Guten anzutreiben.</a:t>
            </a:r>
            <a:br>
              <a:rPr lang="de-DE" sz="1400" dirty="0" smtClean="0">
                <a:latin typeface="Arial" pitchFamily="34" charset="0"/>
                <a:cs typeface="Arial" pitchFamily="34" charset="0"/>
              </a:rPr>
            </a:br>
            <a:endParaRPr lang="de-AT" sz="1400" dirty="0">
              <a:latin typeface="Arial" pitchFamily="34" charset="0"/>
              <a:cs typeface="Arial" pitchFamily="34" charset="0"/>
            </a:endParaRPr>
          </a:p>
        </p:txBody>
      </p:sp>
      <p:sp>
        <p:nvSpPr>
          <p:cNvPr id="6" name="Inhaltsplatzhalter 5"/>
          <p:cNvSpPr>
            <a:spLocks noGrp="1"/>
          </p:cNvSpPr>
          <p:nvPr>
            <p:ph sz="half" idx="2"/>
          </p:nvPr>
        </p:nvSpPr>
        <p:spPr>
          <a:xfrm>
            <a:off x="4572000" y="692696"/>
            <a:ext cx="4038600" cy="6480720"/>
          </a:xfrm>
        </p:spPr>
        <p:txBody>
          <a:bodyPr>
            <a:normAutofit fontScale="32500" lnSpcReduction="20000"/>
          </a:bodyPr>
          <a:lstStyle/>
          <a:p>
            <a:pPr>
              <a:lnSpc>
                <a:spcPct val="120000"/>
              </a:lnSpc>
              <a:buNone/>
            </a:pPr>
            <a:r>
              <a:rPr lang="de-AT" sz="4000" dirty="0" smtClean="0">
                <a:latin typeface="Arial" pitchFamily="34" charset="0"/>
                <a:cs typeface="Arial" pitchFamily="34" charset="0"/>
              </a:rPr>
              <a:t>        Gelobt </a:t>
            </a:r>
            <a:r>
              <a:rPr lang="de-AT" sz="4000" dirty="0" err="1" smtClean="0">
                <a:latin typeface="Arial" pitchFamily="34" charset="0"/>
                <a:cs typeface="Arial" pitchFamily="34" charset="0"/>
              </a:rPr>
              <a:t>seist</a:t>
            </a:r>
            <a:r>
              <a:rPr lang="de-AT" sz="4000" dirty="0" smtClean="0">
                <a:latin typeface="Arial" pitchFamily="34" charset="0"/>
                <a:cs typeface="Arial" pitchFamily="34" charset="0"/>
              </a:rPr>
              <a:t> du. O Gott, dreifaltig Einer, </a:t>
            </a:r>
            <a:br>
              <a:rPr lang="de-AT" sz="4000" dirty="0" smtClean="0">
                <a:latin typeface="Arial" pitchFamily="34" charset="0"/>
                <a:cs typeface="Arial" pitchFamily="34" charset="0"/>
              </a:rPr>
            </a:br>
            <a:r>
              <a:rPr lang="de-AT" sz="4000" dirty="0" smtClean="0">
                <a:latin typeface="Arial" pitchFamily="34" charset="0"/>
                <a:cs typeface="Arial" pitchFamily="34" charset="0"/>
              </a:rPr>
              <a:t>du kostbare Gemeinschaft unendlicher Liebe,</a:t>
            </a:r>
            <a:br>
              <a:rPr lang="de-AT" sz="4000" dirty="0" smtClean="0">
                <a:latin typeface="Arial" pitchFamily="34" charset="0"/>
                <a:cs typeface="Arial" pitchFamily="34" charset="0"/>
              </a:rPr>
            </a:br>
            <a:r>
              <a:rPr lang="de-AT" sz="4000" dirty="0" smtClean="0">
                <a:latin typeface="Arial" pitchFamily="34" charset="0"/>
                <a:cs typeface="Arial" pitchFamily="34" charset="0"/>
              </a:rPr>
              <a:t>lehre uns, dich zu betrachten</a:t>
            </a:r>
            <a:br>
              <a:rPr lang="de-AT" sz="4000" dirty="0" smtClean="0">
                <a:latin typeface="Arial" pitchFamily="34" charset="0"/>
                <a:cs typeface="Arial" pitchFamily="34" charset="0"/>
              </a:rPr>
            </a:br>
            <a:r>
              <a:rPr lang="de-AT" sz="4000" dirty="0" smtClean="0">
                <a:latin typeface="Arial" pitchFamily="34" charset="0"/>
                <a:cs typeface="Arial" pitchFamily="34" charset="0"/>
              </a:rPr>
              <a:t>in der Schönheit des Universums,</a:t>
            </a:r>
            <a:br>
              <a:rPr lang="de-AT" sz="4000" dirty="0" smtClean="0">
                <a:latin typeface="Arial" pitchFamily="34" charset="0"/>
                <a:cs typeface="Arial" pitchFamily="34" charset="0"/>
              </a:rPr>
            </a:br>
            <a:r>
              <a:rPr lang="de-AT" sz="4000" dirty="0" smtClean="0">
                <a:latin typeface="Arial" pitchFamily="34" charset="0"/>
                <a:cs typeface="Arial" pitchFamily="34" charset="0"/>
              </a:rPr>
              <a:t>wo uns alles von dir spricht.</a:t>
            </a:r>
            <a:br>
              <a:rPr lang="de-AT" sz="4000" dirty="0" smtClean="0">
                <a:latin typeface="Arial" pitchFamily="34" charset="0"/>
                <a:cs typeface="Arial" pitchFamily="34" charset="0"/>
              </a:rPr>
            </a:br>
            <a:r>
              <a:rPr lang="de-AT" sz="4000" dirty="0" smtClean="0">
                <a:latin typeface="Arial" pitchFamily="34" charset="0"/>
                <a:cs typeface="Arial" pitchFamily="34" charset="0"/>
              </a:rPr>
              <a:t>Erwecke unseren Lobpreis und unseren Dank</a:t>
            </a:r>
            <a:br>
              <a:rPr lang="de-AT" sz="4000" dirty="0" smtClean="0">
                <a:latin typeface="Arial" pitchFamily="34" charset="0"/>
                <a:cs typeface="Arial" pitchFamily="34" charset="0"/>
              </a:rPr>
            </a:br>
            <a:r>
              <a:rPr lang="de-AT" sz="4000" dirty="0" smtClean="0">
                <a:latin typeface="Arial" pitchFamily="34" charset="0"/>
                <a:cs typeface="Arial" pitchFamily="34" charset="0"/>
              </a:rPr>
              <a:t>für jedes Wesen, das du erschaffen hast.</a:t>
            </a:r>
            <a:br>
              <a:rPr lang="de-AT" sz="4000" dirty="0" smtClean="0">
                <a:latin typeface="Arial" pitchFamily="34" charset="0"/>
                <a:cs typeface="Arial" pitchFamily="34" charset="0"/>
              </a:rPr>
            </a:br>
            <a:r>
              <a:rPr lang="de-AT" sz="4000" dirty="0" smtClean="0">
                <a:latin typeface="Arial" pitchFamily="34" charset="0"/>
                <a:cs typeface="Arial" pitchFamily="34" charset="0"/>
              </a:rPr>
              <a:t>Schenke uns die Gnade, uns innig vereint zu fühlen mit allem, was ist.</a:t>
            </a:r>
          </a:p>
          <a:p>
            <a:pPr>
              <a:lnSpc>
                <a:spcPct val="120000"/>
              </a:lnSpc>
              <a:buNone/>
            </a:pPr>
            <a:r>
              <a:rPr lang="de-AT" sz="4000" dirty="0" smtClean="0">
                <a:latin typeface="Arial" pitchFamily="34" charset="0"/>
                <a:cs typeface="Arial" pitchFamily="34" charset="0"/>
              </a:rPr>
              <a:t>        Gott der Liebe,</a:t>
            </a:r>
            <a:br>
              <a:rPr lang="de-AT" sz="4000" dirty="0" smtClean="0">
                <a:latin typeface="Arial" pitchFamily="34" charset="0"/>
                <a:cs typeface="Arial" pitchFamily="34" charset="0"/>
              </a:rPr>
            </a:br>
            <a:r>
              <a:rPr lang="de-AT" sz="4000" dirty="0" smtClean="0">
                <a:latin typeface="Arial" pitchFamily="34" charset="0"/>
                <a:cs typeface="Arial" pitchFamily="34" charset="0"/>
              </a:rPr>
              <a:t>zeige uns unseren Platz in dieser Welt</a:t>
            </a:r>
            <a:br>
              <a:rPr lang="de-AT" sz="4000" dirty="0" smtClean="0">
                <a:latin typeface="Arial" pitchFamily="34" charset="0"/>
                <a:cs typeface="Arial" pitchFamily="34" charset="0"/>
              </a:rPr>
            </a:br>
            <a:r>
              <a:rPr lang="de-AT" sz="4000" dirty="0" smtClean="0">
                <a:latin typeface="Arial" pitchFamily="34" charset="0"/>
                <a:cs typeface="Arial" pitchFamily="34" charset="0"/>
              </a:rPr>
              <a:t>als Werkzeuge deiner Liebe</a:t>
            </a:r>
            <a:br>
              <a:rPr lang="de-AT" sz="4000" dirty="0" smtClean="0">
                <a:latin typeface="Arial" pitchFamily="34" charset="0"/>
                <a:cs typeface="Arial" pitchFamily="34" charset="0"/>
              </a:rPr>
            </a:br>
            <a:r>
              <a:rPr lang="de-AT" sz="4000" dirty="0" smtClean="0">
                <a:latin typeface="Arial" pitchFamily="34" charset="0"/>
                <a:cs typeface="Arial" pitchFamily="34" charset="0"/>
              </a:rPr>
              <a:t>zu allen Wesen dieser Erde,</a:t>
            </a:r>
            <a:br>
              <a:rPr lang="de-AT" sz="4000" dirty="0" smtClean="0">
                <a:latin typeface="Arial" pitchFamily="34" charset="0"/>
                <a:cs typeface="Arial" pitchFamily="34" charset="0"/>
              </a:rPr>
            </a:br>
            <a:r>
              <a:rPr lang="de-AT" sz="4000" dirty="0" smtClean="0">
                <a:latin typeface="Arial" pitchFamily="34" charset="0"/>
                <a:cs typeface="Arial" pitchFamily="34" charset="0"/>
              </a:rPr>
              <a:t>denn keines von ihnen wird von dir vergessen.</a:t>
            </a:r>
            <a:br>
              <a:rPr lang="de-AT" sz="4000" dirty="0" smtClean="0">
                <a:latin typeface="Arial" pitchFamily="34" charset="0"/>
                <a:cs typeface="Arial" pitchFamily="34" charset="0"/>
              </a:rPr>
            </a:br>
            <a:r>
              <a:rPr lang="de-AT" sz="4000" dirty="0" smtClean="0">
                <a:latin typeface="Arial" pitchFamily="34" charset="0"/>
                <a:cs typeface="Arial" pitchFamily="34" charset="0"/>
              </a:rPr>
              <a:t>Erleuchte, die Macht und Reichtum besitzen,</a:t>
            </a:r>
            <a:br>
              <a:rPr lang="de-AT" sz="4000" dirty="0" smtClean="0">
                <a:latin typeface="Arial" pitchFamily="34" charset="0"/>
                <a:cs typeface="Arial" pitchFamily="34" charset="0"/>
              </a:rPr>
            </a:br>
            <a:r>
              <a:rPr lang="de-AT" sz="4000" dirty="0" smtClean="0">
                <a:latin typeface="Arial" pitchFamily="34" charset="0"/>
                <a:cs typeface="Arial" pitchFamily="34" charset="0"/>
              </a:rPr>
              <a:t>damit sie sich hüten vor der Sünde der Gleichgültigkeit,</a:t>
            </a:r>
            <a:br>
              <a:rPr lang="de-AT" sz="4000" dirty="0" smtClean="0">
                <a:latin typeface="Arial" pitchFamily="34" charset="0"/>
                <a:cs typeface="Arial" pitchFamily="34" charset="0"/>
              </a:rPr>
            </a:br>
            <a:r>
              <a:rPr lang="de-AT" sz="4000" dirty="0" smtClean="0">
                <a:latin typeface="Arial" pitchFamily="34" charset="0"/>
                <a:cs typeface="Arial" pitchFamily="34" charset="0"/>
              </a:rPr>
              <a:t>das Gemeinwohl lieben, die Schwachen fördern</a:t>
            </a:r>
            <a:br>
              <a:rPr lang="de-AT" sz="4000" dirty="0" smtClean="0">
                <a:latin typeface="Arial" pitchFamily="34" charset="0"/>
                <a:cs typeface="Arial" pitchFamily="34" charset="0"/>
              </a:rPr>
            </a:br>
            <a:r>
              <a:rPr lang="de-AT" sz="4000" dirty="0" smtClean="0">
                <a:latin typeface="Arial" pitchFamily="34" charset="0"/>
                <a:cs typeface="Arial" pitchFamily="34" charset="0"/>
              </a:rPr>
              <a:t>und für diese Welt sorgen, die wir bewohnen.</a:t>
            </a:r>
            <a:br>
              <a:rPr lang="de-AT" sz="4000" dirty="0" smtClean="0">
                <a:latin typeface="Arial" pitchFamily="34" charset="0"/>
                <a:cs typeface="Arial" pitchFamily="34" charset="0"/>
              </a:rPr>
            </a:br>
            <a:r>
              <a:rPr lang="de-AT" sz="4000" dirty="0" smtClean="0">
                <a:latin typeface="Arial" pitchFamily="34" charset="0"/>
                <a:cs typeface="Arial" pitchFamily="34" charset="0"/>
              </a:rPr>
              <a:t>Die Armen und die Erde flehen, </a:t>
            </a:r>
            <a:br>
              <a:rPr lang="de-AT" sz="4000" dirty="0" smtClean="0">
                <a:latin typeface="Arial" pitchFamily="34" charset="0"/>
                <a:cs typeface="Arial" pitchFamily="34" charset="0"/>
              </a:rPr>
            </a:br>
            <a:r>
              <a:rPr lang="de-AT" sz="4000" dirty="0" smtClean="0">
                <a:latin typeface="Arial" pitchFamily="34" charset="0"/>
                <a:cs typeface="Arial" pitchFamily="34" charset="0"/>
              </a:rPr>
              <a:t>Herr, ergreife uns mit deiner Macht </a:t>
            </a:r>
            <a:br>
              <a:rPr lang="de-AT" sz="4000" dirty="0" smtClean="0">
                <a:latin typeface="Arial" pitchFamily="34" charset="0"/>
                <a:cs typeface="Arial" pitchFamily="34" charset="0"/>
              </a:rPr>
            </a:br>
            <a:r>
              <a:rPr lang="de-AT" sz="4000" dirty="0" smtClean="0">
                <a:latin typeface="Arial" pitchFamily="34" charset="0"/>
                <a:cs typeface="Arial" pitchFamily="34" charset="0"/>
              </a:rPr>
              <a:t>und deinem Licht,</a:t>
            </a:r>
            <a:br>
              <a:rPr lang="de-AT" sz="4000" dirty="0" smtClean="0">
                <a:latin typeface="Arial" pitchFamily="34" charset="0"/>
                <a:cs typeface="Arial" pitchFamily="34" charset="0"/>
              </a:rPr>
            </a:br>
            <a:r>
              <a:rPr lang="de-AT" sz="4000" dirty="0" smtClean="0">
                <a:latin typeface="Arial" pitchFamily="34" charset="0"/>
                <a:cs typeface="Arial" pitchFamily="34" charset="0"/>
              </a:rPr>
              <a:t>um alles Leben zu schützen,</a:t>
            </a:r>
            <a:br>
              <a:rPr lang="de-AT" sz="4000" dirty="0" smtClean="0">
                <a:latin typeface="Arial" pitchFamily="34" charset="0"/>
                <a:cs typeface="Arial" pitchFamily="34" charset="0"/>
              </a:rPr>
            </a:br>
            <a:r>
              <a:rPr lang="de-AT" sz="4000" dirty="0" smtClean="0">
                <a:latin typeface="Arial" pitchFamily="34" charset="0"/>
                <a:cs typeface="Arial" pitchFamily="34" charset="0"/>
              </a:rPr>
              <a:t>um eine bessere Zukunft vorzubereiten,</a:t>
            </a:r>
            <a:br>
              <a:rPr lang="de-AT" sz="4000" dirty="0" smtClean="0">
                <a:latin typeface="Arial" pitchFamily="34" charset="0"/>
                <a:cs typeface="Arial" pitchFamily="34" charset="0"/>
              </a:rPr>
            </a:br>
            <a:r>
              <a:rPr lang="de-AT" sz="4000" dirty="0" smtClean="0">
                <a:latin typeface="Arial" pitchFamily="34" charset="0"/>
                <a:cs typeface="Arial" pitchFamily="34" charset="0"/>
              </a:rPr>
              <a:t>damit dein Reich komme,</a:t>
            </a:r>
            <a:br>
              <a:rPr lang="de-AT" sz="4000" dirty="0" smtClean="0">
                <a:latin typeface="Arial" pitchFamily="34" charset="0"/>
                <a:cs typeface="Arial" pitchFamily="34" charset="0"/>
              </a:rPr>
            </a:br>
            <a:r>
              <a:rPr lang="de-AT" sz="4000" dirty="0" smtClean="0">
                <a:latin typeface="Arial" pitchFamily="34" charset="0"/>
                <a:cs typeface="Arial" pitchFamily="34" charset="0"/>
              </a:rPr>
              <a:t>das Reich der Gerechtigkeit, des Friedens, </a:t>
            </a:r>
            <a:br>
              <a:rPr lang="de-AT" sz="4000" dirty="0" smtClean="0">
                <a:latin typeface="Arial" pitchFamily="34" charset="0"/>
                <a:cs typeface="Arial" pitchFamily="34" charset="0"/>
              </a:rPr>
            </a:br>
            <a:r>
              <a:rPr lang="de-AT" sz="4000" dirty="0" smtClean="0">
                <a:latin typeface="Arial" pitchFamily="34" charset="0"/>
                <a:cs typeface="Arial" pitchFamily="34" charset="0"/>
              </a:rPr>
              <a:t>der Liebe und der Schönheit.</a:t>
            </a:r>
            <a:br>
              <a:rPr lang="de-AT" sz="4000" dirty="0" smtClean="0">
                <a:latin typeface="Arial" pitchFamily="34" charset="0"/>
                <a:cs typeface="Arial" pitchFamily="34" charset="0"/>
              </a:rPr>
            </a:br>
            <a:r>
              <a:rPr lang="de-AT" sz="4000" dirty="0" smtClean="0">
                <a:latin typeface="Arial" pitchFamily="34" charset="0"/>
                <a:cs typeface="Arial" pitchFamily="34" charset="0"/>
              </a:rPr>
              <a:t>Gelobt </a:t>
            </a:r>
            <a:r>
              <a:rPr lang="de-AT" sz="4000" dirty="0" err="1" smtClean="0">
                <a:latin typeface="Arial" pitchFamily="34" charset="0"/>
                <a:cs typeface="Arial" pitchFamily="34" charset="0"/>
              </a:rPr>
              <a:t>seist</a:t>
            </a:r>
            <a:r>
              <a:rPr lang="de-AT" sz="4000" dirty="0" smtClean="0">
                <a:latin typeface="Arial" pitchFamily="34" charset="0"/>
                <a:cs typeface="Arial" pitchFamily="34" charset="0"/>
              </a:rPr>
              <a:t> du.</a:t>
            </a:r>
            <a:br>
              <a:rPr lang="de-AT" sz="4000" dirty="0" smtClean="0">
                <a:latin typeface="Arial" pitchFamily="34" charset="0"/>
                <a:cs typeface="Arial" pitchFamily="34" charset="0"/>
              </a:rPr>
            </a:br>
            <a:r>
              <a:rPr lang="de-AT" sz="4000" dirty="0" smtClean="0">
                <a:latin typeface="Arial" pitchFamily="34" charset="0"/>
                <a:cs typeface="Arial" pitchFamily="34" charset="0"/>
              </a:rPr>
              <a:t>Amen.</a:t>
            </a:r>
          </a:p>
          <a:p>
            <a:pPr>
              <a:buNone/>
            </a:pPr>
            <a:endParaRPr lang="de-AT" sz="4800" dirty="0"/>
          </a:p>
        </p:txBody>
      </p:sp>
      <p:sp>
        <p:nvSpPr>
          <p:cNvPr id="2" name="Fußzeilenplatzhalter 1"/>
          <p:cNvSpPr>
            <a:spLocks noGrp="1"/>
          </p:cNvSpPr>
          <p:nvPr>
            <p:ph type="ftr" sz="quarter" idx="11"/>
          </p:nvPr>
        </p:nvSpPr>
        <p:spPr/>
        <p:txBody>
          <a:bodyPr/>
          <a:lstStyle/>
          <a:p>
            <a:r>
              <a:rPr lang="de-DE" smtClean="0"/>
              <a:t>P. Franziskus, Laudati si</a:t>
            </a:r>
            <a:endParaRPr lang="de-DE"/>
          </a:p>
        </p:txBody>
      </p:sp>
      <p:sp>
        <p:nvSpPr>
          <p:cNvPr id="3" name="Foliennummernplatzhalter 2"/>
          <p:cNvSpPr>
            <a:spLocks noGrp="1"/>
          </p:cNvSpPr>
          <p:nvPr>
            <p:ph type="sldNum" sz="quarter" idx="12"/>
          </p:nvPr>
        </p:nvSpPr>
        <p:spPr/>
        <p:txBody>
          <a:bodyPr/>
          <a:lstStyle/>
          <a:p>
            <a:fld id="{6C6AE60A-B69C-4790-82F7-3882EDF23186}" type="slidenum">
              <a:rPr lang="de-DE" smtClean="0"/>
              <a:pPr/>
              <a:t>21</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14202"/>
          </a:xfrm>
          <a:ln w="38100">
            <a:solidFill>
              <a:schemeClr val="tx1"/>
            </a:solidFill>
          </a:ln>
        </p:spPr>
        <p:txBody>
          <a:bodyPr>
            <a:noAutofit/>
          </a:bodyPr>
          <a:lstStyle/>
          <a:p>
            <a:r>
              <a:rPr lang="de-DE" sz="3600" dirty="0" smtClean="0">
                <a:latin typeface="Arial Black" pitchFamily="34" charset="0"/>
              </a:rPr>
              <a:t/>
            </a:r>
            <a:br>
              <a:rPr lang="de-DE" sz="3600" dirty="0" smtClean="0">
                <a:latin typeface="Arial Black" pitchFamily="34" charset="0"/>
              </a:rPr>
            </a:br>
            <a:r>
              <a:rPr lang="de-DE" sz="3600" dirty="0" smtClean="0">
                <a:latin typeface="Arial Black" pitchFamily="34" charset="0"/>
              </a:rPr>
              <a:t>ERSTES KAPITEL</a:t>
            </a:r>
            <a:r>
              <a:rPr lang="de-AT" sz="3600" dirty="0" smtClean="0">
                <a:latin typeface="Arial Black" pitchFamily="34" charset="0"/>
              </a:rPr>
              <a:t/>
            </a:r>
            <a:br>
              <a:rPr lang="de-AT" sz="3600" dirty="0" smtClean="0">
                <a:latin typeface="Arial Black" pitchFamily="34" charset="0"/>
              </a:rPr>
            </a:br>
            <a:r>
              <a:rPr lang="de-DE" sz="3600" dirty="0" smtClean="0">
                <a:latin typeface="Arial Black" pitchFamily="34" charset="0"/>
              </a:rPr>
              <a:t>WAS UNSEREM HAUS WIDERFÄHRT</a:t>
            </a:r>
            <a:r>
              <a:rPr lang="de-AT" sz="3600" dirty="0" smtClean="0">
                <a:latin typeface="Arial Black" pitchFamily="34" charset="0"/>
              </a:rPr>
              <a:t/>
            </a:r>
            <a:br>
              <a:rPr lang="de-AT" sz="3600" dirty="0" smtClean="0">
                <a:latin typeface="Arial Black" pitchFamily="34" charset="0"/>
              </a:rPr>
            </a:br>
            <a:endParaRPr lang="de-AT" sz="3600" dirty="0">
              <a:latin typeface="Arial Black" pitchFamily="34" charset="0"/>
            </a:endParaRPr>
          </a:p>
        </p:txBody>
      </p:sp>
      <p:sp>
        <p:nvSpPr>
          <p:cNvPr id="3" name="Inhaltsplatzhalter 2"/>
          <p:cNvSpPr>
            <a:spLocks noGrp="1"/>
          </p:cNvSpPr>
          <p:nvPr>
            <p:ph idx="1"/>
          </p:nvPr>
        </p:nvSpPr>
        <p:spPr>
          <a:xfrm>
            <a:off x="395536" y="2204864"/>
            <a:ext cx="8229600" cy="4065315"/>
          </a:xfrm>
        </p:spPr>
        <p:txBody>
          <a:bodyPr>
            <a:normAutofit fontScale="92500"/>
          </a:bodyPr>
          <a:lstStyle/>
          <a:p>
            <a:pPr marL="571500" indent="-571500">
              <a:buAutoNum type="romanUcPeriod"/>
            </a:pPr>
            <a:r>
              <a:rPr lang="de-DE" sz="2800" dirty="0" smtClean="0">
                <a:latin typeface="Arial Black" pitchFamily="34" charset="0"/>
              </a:rPr>
              <a:t>UMWELTVERSCHMUTZUNG UND </a:t>
            </a:r>
          </a:p>
          <a:p>
            <a:pPr marL="571500" indent="-571500">
              <a:buNone/>
            </a:pPr>
            <a:r>
              <a:rPr lang="de-DE" sz="2800" dirty="0" smtClean="0">
                <a:latin typeface="Arial Black" pitchFamily="34" charset="0"/>
              </a:rPr>
              <a:t>      KLIMAWANDEL</a:t>
            </a:r>
          </a:p>
          <a:p>
            <a:pPr marL="571500" indent="-571500"/>
            <a:r>
              <a:rPr lang="de-AT" sz="2400" dirty="0" smtClean="0">
                <a:latin typeface="Arial Black" pitchFamily="34" charset="0"/>
              </a:rPr>
              <a:t>Wegwerfkultur </a:t>
            </a:r>
            <a:r>
              <a:rPr lang="de-AT" sz="2400" dirty="0" smtClean="0">
                <a:latin typeface="Arial Black" pitchFamily="34" charset="0"/>
                <a:sym typeface="Wingdings" pitchFamily="2" charset="2"/>
              </a:rPr>
              <a:t> </a:t>
            </a:r>
            <a:r>
              <a:rPr lang="de-DE" sz="2400" dirty="0" smtClean="0">
                <a:latin typeface="Arial Black" pitchFamily="34" charset="0"/>
              </a:rPr>
              <a:t>vorbildliche Funktionsweise der natürlichen Ökosysteme (20-22)</a:t>
            </a:r>
          </a:p>
          <a:p>
            <a:r>
              <a:rPr lang="de-DE" sz="2400" dirty="0" smtClean="0">
                <a:latin typeface="Arial Black" pitchFamily="34" charset="0"/>
              </a:rPr>
              <a:t>Klima ist ein gemeinschaftliches Gut </a:t>
            </a:r>
            <a:r>
              <a:rPr lang="de-DE" sz="2400" dirty="0" smtClean="0">
                <a:latin typeface="Arial Black" pitchFamily="34" charset="0"/>
                <a:sym typeface="Wingdings" pitchFamily="2" charset="2"/>
              </a:rPr>
              <a:t> </a:t>
            </a:r>
            <a:r>
              <a:rPr lang="de-DE" sz="2400" dirty="0" smtClean="0">
                <a:latin typeface="Arial Black" pitchFamily="34" charset="0"/>
              </a:rPr>
              <a:t>Erwärmung des Klimasystems vor allem durch Treibhausgase: das hat soziale, wirtschaftliche, distributive und politische Dimensionen (23-24)</a:t>
            </a:r>
          </a:p>
          <a:p>
            <a:r>
              <a:rPr lang="de-DE" sz="2400" dirty="0" smtClean="0">
                <a:latin typeface="Arial Black" pitchFamily="34" charset="0"/>
              </a:rPr>
              <a:t>Migranten, die vor der Umweltzerstörung fliehen, werden nicht als Flüchtlinge anerkannt (25)</a:t>
            </a:r>
            <a:endParaRPr lang="de-AT" sz="2400"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48680"/>
            <a:ext cx="8229600" cy="5577483"/>
          </a:xfrm>
        </p:spPr>
        <p:txBody>
          <a:bodyPr>
            <a:normAutofit fontScale="92500"/>
          </a:bodyPr>
          <a:lstStyle/>
          <a:p>
            <a:pPr>
              <a:buNone/>
            </a:pPr>
            <a:r>
              <a:rPr lang="de-DE" sz="2600" dirty="0" smtClean="0">
                <a:latin typeface="Arial Black" pitchFamily="34" charset="0"/>
              </a:rPr>
              <a:t>II. DIE WASSERFRAGE</a:t>
            </a:r>
          </a:p>
          <a:p>
            <a:pPr>
              <a:buNone/>
            </a:pPr>
            <a:r>
              <a:rPr lang="de-DE" sz="2400" i="1" dirty="0" smtClean="0">
                <a:latin typeface="Arial Black" pitchFamily="34" charset="0"/>
              </a:rPr>
              <a:t>„der Zugang zu sicherem Trinkwasser </a:t>
            </a:r>
            <a:r>
              <a:rPr lang="de-DE" sz="2400" dirty="0" smtClean="0">
                <a:latin typeface="Arial Black" pitchFamily="34" charset="0"/>
              </a:rPr>
              <a:t>ist </a:t>
            </a:r>
            <a:r>
              <a:rPr lang="de-DE" sz="2400" i="1" dirty="0" smtClean="0">
                <a:latin typeface="Arial Black" pitchFamily="34" charset="0"/>
              </a:rPr>
              <a:t>ein </a:t>
            </a:r>
          </a:p>
          <a:p>
            <a:pPr>
              <a:buNone/>
            </a:pPr>
            <a:r>
              <a:rPr lang="de-DE" sz="2400" i="1" dirty="0" smtClean="0">
                <a:latin typeface="Arial Black" pitchFamily="34" charset="0"/>
              </a:rPr>
              <a:t>grundlegendes, fundamentales und allgemeines </a:t>
            </a:r>
          </a:p>
          <a:p>
            <a:pPr>
              <a:buNone/>
            </a:pPr>
            <a:r>
              <a:rPr lang="de-DE" sz="2400" i="1" dirty="0" smtClean="0">
                <a:latin typeface="Arial Black" pitchFamily="34" charset="0"/>
              </a:rPr>
              <a:t>Menschenrecht“ </a:t>
            </a:r>
            <a:r>
              <a:rPr lang="de-DE" sz="2400" i="1" dirty="0" smtClean="0">
                <a:latin typeface="Arial Black" pitchFamily="34" charset="0"/>
                <a:sym typeface="Wingdings" pitchFamily="2" charset="2"/>
              </a:rPr>
              <a:t> </a:t>
            </a:r>
            <a:r>
              <a:rPr lang="de-DE" sz="2400" dirty="0" smtClean="0">
                <a:latin typeface="Arial Black" pitchFamily="34" charset="0"/>
                <a:sym typeface="Wingdings" pitchFamily="2" charset="2"/>
              </a:rPr>
              <a:t>Privatisierung die ein </a:t>
            </a:r>
          </a:p>
          <a:p>
            <a:pPr>
              <a:buNone/>
            </a:pPr>
            <a:r>
              <a:rPr lang="de-DE" sz="2400" dirty="0" smtClean="0">
                <a:latin typeface="Arial Black" pitchFamily="34" charset="0"/>
                <a:sym typeface="Wingdings" pitchFamily="2" charset="2"/>
              </a:rPr>
              <a:t>Unrecht. (28-30)</a:t>
            </a:r>
          </a:p>
          <a:p>
            <a:pPr>
              <a:buNone/>
            </a:pPr>
            <a:endParaRPr lang="de-DE" sz="2400" dirty="0" smtClean="0">
              <a:latin typeface="Arial Black" pitchFamily="34" charset="0"/>
              <a:sym typeface="Wingdings" pitchFamily="2" charset="2"/>
            </a:endParaRPr>
          </a:p>
          <a:p>
            <a:pPr>
              <a:buNone/>
            </a:pPr>
            <a:r>
              <a:rPr lang="de-DE" sz="2400" dirty="0" smtClean="0">
                <a:latin typeface="Arial Black" pitchFamily="34" charset="0"/>
              </a:rPr>
              <a:t>III. DER VERLUST DER BIOLOGISCHEN VIELFALT</a:t>
            </a:r>
          </a:p>
          <a:p>
            <a:pPr>
              <a:buNone/>
            </a:pPr>
            <a:r>
              <a:rPr lang="de-AT" sz="2400" dirty="0" smtClean="0">
                <a:latin typeface="Arial Black" pitchFamily="34" charset="0"/>
              </a:rPr>
              <a:t>Umweltzerstörung du –</a:t>
            </a:r>
            <a:r>
              <a:rPr lang="de-AT" sz="2400" dirty="0" err="1" smtClean="0">
                <a:latin typeface="Arial Black" pitchFamily="34" charset="0"/>
              </a:rPr>
              <a:t>ausbeutung</a:t>
            </a:r>
            <a:r>
              <a:rPr lang="de-AT" sz="2400" dirty="0" smtClean="0">
                <a:latin typeface="Arial Black" pitchFamily="34" charset="0"/>
              </a:rPr>
              <a:t> </a:t>
            </a:r>
            <a:r>
              <a:rPr lang="de-DE" sz="2400" dirty="0" smtClean="0">
                <a:latin typeface="Arial Black" pitchFamily="34" charset="0"/>
              </a:rPr>
              <a:t>im Dienst </a:t>
            </a:r>
          </a:p>
          <a:p>
            <a:pPr>
              <a:buNone/>
            </a:pPr>
            <a:r>
              <a:rPr lang="de-DE" sz="2400" dirty="0" smtClean="0">
                <a:latin typeface="Arial Black" pitchFamily="34" charset="0"/>
              </a:rPr>
              <a:t>der Finanzen und des </a:t>
            </a:r>
            <a:r>
              <a:rPr lang="de-DE" sz="2400" dirty="0" err="1" smtClean="0">
                <a:latin typeface="Arial Black" pitchFamily="34" charset="0"/>
              </a:rPr>
              <a:t>Konsumismus</a:t>
            </a:r>
            <a:r>
              <a:rPr lang="de-DE" sz="2400" dirty="0" smtClean="0">
                <a:latin typeface="Arial Black" pitchFamily="34" charset="0"/>
              </a:rPr>
              <a:t> </a:t>
            </a:r>
          </a:p>
          <a:p>
            <a:pPr>
              <a:buNone/>
            </a:pPr>
            <a:endParaRPr lang="de-DE" sz="2400" dirty="0" smtClean="0">
              <a:latin typeface="Arial Black" pitchFamily="34" charset="0"/>
            </a:endParaRPr>
          </a:p>
          <a:p>
            <a:pPr>
              <a:buNone/>
            </a:pPr>
            <a:r>
              <a:rPr lang="de-DE" sz="2400" dirty="0" smtClean="0">
                <a:latin typeface="Arial Black" pitchFamily="34" charset="0"/>
              </a:rPr>
              <a:t>IV. VERSCHLECHTERUNG DER LEBENSQUALITÄT UND SOZIALER NIEDERGANG</a:t>
            </a:r>
          </a:p>
          <a:p>
            <a:pPr>
              <a:buNone/>
            </a:pPr>
            <a:r>
              <a:rPr lang="de-DE" sz="2400" dirty="0" smtClean="0">
                <a:latin typeface="Arial Black" pitchFamily="34" charset="0"/>
                <a:sym typeface="Wingdings" pitchFamily="2" charset="2"/>
              </a:rPr>
              <a:t> Auswirkungen auf die soziale Mitwelt und auf die Gefühlswelt, die vielfach digital ersetzt wird</a:t>
            </a:r>
            <a:endParaRPr lang="de-AT" sz="2400" dirty="0" smtClean="0">
              <a:latin typeface="Arial Black" pitchFamily="34" charset="0"/>
            </a:endParaRPr>
          </a:p>
          <a:p>
            <a:pPr>
              <a:buNone/>
            </a:pPr>
            <a:endParaRPr lang="de-AT" sz="2400" dirty="0" smtClean="0">
              <a:latin typeface="Arial Black" pitchFamily="34" charset="0"/>
            </a:endParaRPr>
          </a:p>
          <a:p>
            <a:pPr>
              <a:buNone/>
            </a:pPr>
            <a:endParaRPr lang="de-AT" sz="2400"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4</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9552" y="332656"/>
            <a:ext cx="8229600" cy="6048672"/>
          </a:xfrm>
        </p:spPr>
        <p:txBody>
          <a:bodyPr>
            <a:normAutofit fontScale="92500" lnSpcReduction="10000"/>
          </a:bodyPr>
          <a:lstStyle/>
          <a:p>
            <a:pPr>
              <a:buNone/>
            </a:pPr>
            <a:r>
              <a:rPr lang="de-DE" sz="2400" dirty="0" smtClean="0">
                <a:latin typeface="Arial Black" pitchFamily="34" charset="0"/>
              </a:rPr>
              <a:t>V. WELTWEITE SOZIALE UNGERECHTIGKEIT</a:t>
            </a:r>
            <a:endParaRPr lang="de-AT" sz="2400" dirty="0" smtClean="0">
              <a:latin typeface="Arial Black" pitchFamily="34" charset="0"/>
            </a:endParaRPr>
          </a:p>
          <a:p>
            <a:pPr>
              <a:buNone/>
            </a:pPr>
            <a:r>
              <a:rPr lang="de-DE" sz="2400" i="1" dirty="0" smtClean="0">
                <a:latin typeface="Arial Black" pitchFamily="34" charset="0"/>
              </a:rPr>
              <a:t>„Die menschliche Umwelt und die natürliche </a:t>
            </a:r>
          </a:p>
          <a:p>
            <a:pPr>
              <a:buNone/>
            </a:pPr>
            <a:r>
              <a:rPr lang="de-DE" sz="2400" i="1" dirty="0" smtClean="0">
                <a:latin typeface="Arial Black" pitchFamily="34" charset="0"/>
              </a:rPr>
              <a:t>Umwelt verschlechtern sich gemeinsam</a:t>
            </a:r>
            <a:r>
              <a:rPr lang="de-DE" sz="2400" dirty="0" smtClean="0">
                <a:latin typeface="Arial Black" pitchFamily="34" charset="0"/>
              </a:rPr>
              <a:t>“ (48) </a:t>
            </a:r>
          </a:p>
          <a:p>
            <a:pPr>
              <a:buNone/>
            </a:pPr>
            <a:r>
              <a:rPr lang="de-DE" sz="2400" dirty="0" smtClean="0">
                <a:latin typeface="Arial Black" pitchFamily="34" charset="0"/>
              </a:rPr>
              <a:t>Das Konsumationsmodell einer Minderheit </a:t>
            </a:r>
          </a:p>
          <a:p>
            <a:pPr>
              <a:buNone/>
            </a:pPr>
            <a:r>
              <a:rPr lang="de-DE" sz="2400" dirty="0" smtClean="0">
                <a:latin typeface="Arial Black" pitchFamily="34" charset="0"/>
              </a:rPr>
              <a:t>könnte unmöglich verallgemeinert werden ! (50)</a:t>
            </a:r>
          </a:p>
          <a:p>
            <a:pPr>
              <a:buNone/>
            </a:pPr>
            <a:endParaRPr lang="de-DE" sz="2400" dirty="0" smtClean="0">
              <a:latin typeface="Arial Black" pitchFamily="34" charset="0"/>
            </a:endParaRPr>
          </a:p>
          <a:p>
            <a:pPr>
              <a:buNone/>
            </a:pPr>
            <a:r>
              <a:rPr lang="de-DE" sz="2400" dirty="0" smtClean="0">
                <a:latin typeface="Arial Black" pitchFamily="34" charset="0"/>
              </a:rPr>
              <a:t>VI. DIE SCHWÄCHE DER REAKTIONEN</a:t>
            </a:r>
            <a:endParaRPr lang="de-AT" sz="2400" dirty="0" smtClean="0">
              <a:latin typeface="Arial Black" pitchFamily="34" charset="0"/>
            </a:endParaRPr>
          </a:p>
          <a:p>
            <a:pPr>
              <a:buFont typeface="Wingdings"/>
              <a:buChar char="è"/>
            </a:pPr>
            <a:r>
              <a:rPr lang="de-DE" sz="2400" dirty="0" smtClean="0">
                <a:sym typeface="Wingdings" pitchFamily="2" charset="2"/>
              </a:rPr>
              <a:t>„</a:t>
            </a:r>
            <a:r>
              <a:rPr lang="de-DE" sz="2400" i="1" dirty="0" smtClean="0">
                <a:latin typeface="Arial Black" pitchFamily="34" charset="0"/>
              </a:rPr>
              <a:t>leicht gelingt es dem wirtschaftlichen Interesse, die Oberhand über das Gemeinwohl zu gewinnen“  </a:t>
            </a:r>
            <a:r>
              <a:rPr lang="de-DE" sz="2400" i="1" dirty="0" smtClean="0">
                <a:latin typeface="Arial Black" pitchFamily="34" charset="0"/>
                <a:sym typeface="Wingdings" pitchFamily="2" charset="2"/>
              </a:rPr>
              <a:t> </a:t>
            </a:r>
            <a:r>
              <a:rPr lang="de-DE" sz="2400" dirty="0" smtClean="0">
                <a:latin typeface="Arial Black" pitchFamily="34" charset="0"/>
                <a:sym typeface="Wingdings" pitchFamily="2" charset="2"/>
              </a:rPr>
              <a:t>Begünstigung von Kriegen</a:t>
            </a:r>
          </a:p>
          <a:p>
            <a:pPr>
              <a:buFont typeface="Wingdings"/>
              <a:buChar char="ó"/>
            </a:pPr>
            <a:r>
              <a:rPr lang="de-DE" sz="2400" dirty="0" smtClean="0">
                <a:latin typeface="Arial Black" pitchFamily="34" charset="0"/>
                <a:sym typeface="Wingdings" pitchFamily="2" charset="2"/>
              </a:rPr>
              <a:t>Aber auch positive Versuche der Umwelt-</a:t>
            </a:r>
            <a:r>
              <a:rPr lang="de-DE" sz="2400" dirty="0" err="1" smtClean="0">
                <a:latin typeface="Arial Black" pitchFamily="34" charset="0"/>
                <a:sym typeface="Wingdings" pitchFamily="2" charset="2"/>
              </a:rPr>
              <a:t>verbesserung</a:t>
            </a:r>
            <a:r>
              <a:rPr lang="de-DE" sz="2400" dirty="0" smtClean="0">
                <a:latin typeface="Arial Black" pitchFamily="34" charset="0"/>
                <a:sym typeface="Wingdings" pitchFamily="2" charset="2"/>
              </a:rPr>
              <a:t> (54-58)</a:t>
            </a:r>
          </a:p>
          <a:p>
            <a:pPr>
              <a:buFont typeface="Wingdings"/>
              <a:buChar char="ó"/>
            </a:pPr>
            <a:endParaRPr lang="de-DE" sz="2400" dirty="0" smtClean="0">
              <a:latin typeface="Arial Black" pitchFamily="34" charset="0"/>
              <a:sym typeface="Wingdings" pitchFamily="2" charset="2"/>
            </a:endParaRPr>
          </a:p>
          <a:p>
            <a:pPr>
              <a:buNone/>
            </a:pPr>
            <a:r>
              <a:rPr lang="de-DE" sz="2400" dirty="0" smtClean="0">
                <a:latin typeface="Arial Black" pitchFamily="34" charset="0"/>
              </a:rPr>
              <a:t>VII. DIE UNTERSCHIEDLICHKEIT DER MEINUNGEN</a:t>
            </a:r>
          </a:p>
          <a:p>
            <a:pPr>
              <a:buNone/>
            </a:pPr>
            <a:r>
              <a:rPr lang="de-AT" sz="2400" dirty="0" smtClean="0">
                <a:latin typeface="Arial Black" pitchFamily="34" charset="0"/>
              </a:rPr>
              <a:t>Die Kirche soll die verschiedenen Meinungen</a:t>
            </a:r>
          </a:p>
          <a:p>
            <a:pPr>
              <a:buNone/>
            </a:pPr>
            <a:r>
              <a:rPr lang="de-AT" sz="2400" dirty="0" smtClean="0">
                <a:latin typeface="Arial Black" pitchFamily="34" charset="0"/>
              </a:rPr>
              <a:t>anhören (61)</a:t>
            </a:r>
          </a:p>
          <a:p>
            <a:pPr>
              <a:buFont typeface="Wingdings"/>
              <a:buChar char="ó"/>
            </a:pPr>
            <a:endParaRPr lang="de-DE" sz="2400" dirty="0" smtClean="0">
              <a:latin typeface="Arial Black" pitchFamily="34" charset="0"/>
              <a:sym typeface="Wingdings" pitchFamily="2" charset="2"/>
            </a:endParaRPr>
          </a:p>
          <a:p>
            <a:pPr>
              <a:buNone/>
            </a:pPr>
            <a:endParaRPr lang="de-AT" sz="2400"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5</a:t>
            </a:fld>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548680"/>
            <a:ext cx="8229600" cy="1728192"/>
          </a:xfrm>
          <a:ln w="38100">
            <a:solidFill>
              <a:schemeClr val="tx1"/>
            </a:solidFill>
          </a:ln>
        </p:spPr>
        <p:txBody>
          <a:bodyPr>
            <a:normAutofit fontScale="90000"/>
          </a:bodyPr>
          <a:lstStyle/>
          <a:p>
            <a:r>
              <a:rPr lang="de-DE" sz="4000" dirty="0" smtClean="0">
                <a:latin typeface="Arial Black" pitchFamily="34" charset="0"/>
              </a:rPr>
              <a:t/>
            </a:r>
            <a:br>
              <a:rPr lang="de-DE" sz="4000" dirty="0" smtClean="0">
                <a:latin typeface="Arial Black" pitchFamily="34" charset="0"/>
              </a:rPr>
            </a:br>
            <a:r>
              <a:rPr lang="de-DE" sz="3600" dirty="0" smtClean="0">
                <a:latin typeface="Arial Black" pitchFamily="34" charset="0"/>
              </a:rPr>
              <a:t>ZWEITES KAPITEL</a:t>
            </a:r>
            <a:r>
              <a:rPr lang="de-AT" sz="3600" dirty="0" smtClean="0">
                <a:latin typeface="Arial Black" pitchFamily="34" charset="0"/>
              </a:rPr>
              <a:t/>
            </a:r>
            <a:br>
              <a:rPr lang="de-AT" sz="3600" dirty="0" smtClean="0">
                <a:latin typeface="Arial Black" pitchFamily="34" charset="0"/>
              </a:rPr>
            </a:br>
            <a:r>
              <a:rPr lang="de-DE" sz="3600" dirty="0" smtClean="0">
                <a:latin typeface="Arial Black" pitchFamily="34" charset="0"/>
              </a:rPr>
              <a:t>DAS EVANGELIUM VON DER SCHÖPFUNG</a:t>
            </a:r>
            <a:r>
              <a:rPr lang="de-AT" dirty="0" smtClean="0"/>
              <a:t/>
            </a:r>
            <a:br>
              <a:rPr lang="de-AT" dirty="0" smtClean="0"/>
            </a:br>
            <a:endParaRPr lang="de-AT" dirty="0"/>
          </a:p>
        </p:txBody>
      </p:sp>
      <p:sp>
        <p:nvSpPr>
          <p:cNvPr id="3" name="Inhaltsplatzhalter 2"/>
          <p:cNvSpPr>
            <a:spLocks noGrp="1"/>
          </p:cNvSpPr>
          <p:nvPr>
            <p:ph idx="1"/>
          </p:nvPr>
        </p:nvSpPr>
        <p:spPr>
          <a:xfrm>
            <a:off x="611560" y="2636912"/>
            <a:ext cx="8229600" cy="3561259"/>
          </a:xfrm>
        </p:spPr>
        <p:txBody>
          <a:bodyPr>
            <a:normAutofit fontScale="92500" lnSpcReduction="20000"/>
          </a:bodyPr>
          <a:lstStyle/>
          <a:p>
            <a:pPr>
              <a:buNone/>
            </a:pPr>
            <a:r>
              <a:rPr lang="de-DE" sz="2400" dirty="0" smtClean="0">
                <a:latin typeface="Arial Black" pitchFamily="34" charset="0"/>
              </a:rPr>
              <a:t>I. DAS LICHT, DAS DER GLAUBE BIETET</a:t>
            </a:r>
            <a:endParaRPr lang="de-AT" sz="2400" dirty="0" smtClean="0">
              <a:latin typeface="Arial Black" pitchFamily="34" charset="0"/>
            </a:endParaRPr>
          </a:p>
          <a:p>
            <a:pPr>
              <a:buNone/>
            </a:pPr>
            <a:r>
              <a:rPr lang="de-AT" sz="2000" dirty="0" smtClean="0">
                <a:latin typeface="Arial Black" pitchFamily="34" charset="0"/>
              </a:rPr>
              <a:t>Vielfältiger Dialog, bes. auch mit der Philosophie, nötig </a:t>
            </a:r>
          </a:p>
          <a:p>
            <a:pPr>
              <a:buNone/>
            </a:pPr>
            <a:r>
              <a:rPr lang="de-AT" sz="2000" dirty="0" smtClean="0">
                <a:latin typeface="Arial Black" pitchFamily="34" charset="0"/>
              </a:rPr>
              <a:t>(63)</a:t>
            </a:r>
          </a:p>
          <a:p>
            <a:pPr>
              <a:buNone/>
            </a:pPr>
            <a:endParaRPr lang="de-AT" sz="2000" dirty="0" smtClean="0">
              <a:latin typeface="Arial Black" pitchFamily="34" charset="0"/>
            </a:endParaRPr>
          </a:p>
          <a:p>
            <a:pPr>
              <a:buNone/>
            </a:pPr>
            <a:r>
              <a:rPr lang="de-DE" sz="2400" dirty="0" smtClean="0">
                <a:latin typeface="Arial Black" pitchFamily="34" charset="0"/>
              </a:rPr>
              <a:t>II. DIE WEISHEIT DER BIBLISCHEN ERZÄHLUNGEN</a:t>
            </a:r>
          </a:p>
          <a:p>
            <a:pPr>
              <a:buNone/>
            </a:pPr>
            <a:r>
              <a:rPr lang="de-AT" sz="2000" dirty="0" smtClean="0">
                <a:latin typeface="Arial Black" pitchFamily="34" charset="0"/>
              </a:rPr>
              <a:t>Gen: gute Beziehungen </a:t>
            </a:r>
            <a:r>
              <a:rPr lang="de-DE" sz="2000" dirty="0" smtClean="0">
                <a:latin typeface="Arial Black" pitchFamily="34" charset="0"/>
              </a:rPr>
              <a:t>„zu Gott, zum Nächsten und zur </a:t>
            </a:r>
          </a:p>
          <a:p>
            <a:pPr>
              <a:buNone/>
            </a:pPr>
            <a:r>
              <a:rPr lang="de-DE" sz="2000" dirty="0" smtClean="0">
                <a:latin typeface="Arial Black" pitchFamily="34" charset="0"/>
              </a:rPr>
              <a:t>Erde“ (66) </a:t>
            </a:r>
            <a:r>
              <a:rPr lang="de-DE" sz="2000" dirty="0" smtClean="0">
                <a:latin typeface="Arial Black" pitchFamily="34" charset="0"/>
                <a:sym typeface="Wingdings" pitchFamily="2" charset="2"/>
              </a:rPr>
              <a:t></a:t>
            </a:r>
            <a:r>
              <a:rPr lang="de-DE" sz="2000" dirty="0" smtClean="0">
                <a:latin typeface="Arial Black" pitchFamily="34" charset="0"/>
              </a:rPr>
              <a:t> „bauen und behüten“ ≠ ausbeuten (67)  </a:t>
            </a:r>
            <a:r>
              <a:rPr lang="de-DE" sz="2000" dirty="0" smtClean="0">
                <a:latin typeface="Arial Black" pitchFamily="34" charset="0"/>
                <a:sym typeface="Wingdings" pitchFamily="2" charset="2"/>
              </a:rPr>
              <a:t></a:t>
            </a:r>
          </a:p>
          <a:p>
            <a:pPr>
              <a:buNone/>
            </a:pPr>
            <a:r>
              <a:rPr lang="de-DE" sz="2000" dirty="0" smtClean="0">
                <a:latin typeface="Arial Black" pitchFamily="34" charset="0"/>
              </a:rPr>
              <a:t>Sabbatjahr (vgl. </a:t>
            </a:r>
            <a:r>
              <a:rPr lang="de-DE" sz="2000" i="1" dirty="0" smtClean="0">
                <a:latin typeface="Arial Black" pitchFamily="34" charset="0"/>
              </a:rPr>
              <a:t>Lev</a:t>
            </a:r>
            <a:r>
              <a:rPr lang="de-DE" sz="2000" dirty="0" smtClean="0">
                <a:latin typeface="Arial Black" pitchFamily="34" charset="0"/>
              </a:rPr>
              <a:t> 25,1-6, Kultbrache) und Jobeljahr </a:t>
            </a:r>
          </a:p>
          <a:p>
            <a:pPr>
              <a:buNone/>
            </a:pPr>
            <a:r>
              <a:rPr lang="de-DE" sz="2000" dirty="0" smtClean="0">
                <a:latin typeface="Arial Black" pitchFamily="34" charset="0"/>
              </a:rPr>
              <a:t>Jubiläum (</a:t>
            </a:r>
            <a:r>
              <a:rPr lang="de-DE" sz="2000" i="1" dirty="0" smtClean="0">
                <a:latin typeface="Arial Black" pitchFamily="34" charset="0"/>
              </a:rPr>
              <a:t>Lev</a:t>
            </a:r>
            <a:r>
              <a:rPr lang="de-DE" sz="2000" dirty="0" smtClean="0">
                <a:latin typeface="Arial Black" pitchFamily="34" charset="0"/>
              </a:rPr>
              <a:t> 25,10, Befreiung der Schuldknechte) (71).</a:t>
            </a:r>
          </a:p>
          <a:p>
            <a:pPr>
              <a:buNone/>
            </a:pPr>
            <a:r>
              <a:rPr lang="de-DE" sz="2000" dirty="0" smtClean="0">
                <a:latin typeface="Arial Black" pitchFamily="34" charset="0"/>
              </a:rPr>
              <a:t>In der Bibel ist derselbe GOTT Befreier und Schöpfer (75)</a:t>
            </a:r>
          </a:p>
          <a:p>
            <a:pPr>
              <a:buNone/>
            </a:pPr>
            <a:r>
              <a:rPr lang="de-DE" sz="2000" dirty="0" smtClean="0">
                <a:latin typeface="Arial Black" pitchFamily="34" charset="0"/>
              </a:rPr>
              <a:t> </a:t>
            </a:r>
          </a:p>
          <a:p>
            <a:pPr>
              <a:buNone/>
            </a:pPr>
            <a:endParaRPr lang="de-AT" sz="2000" dirty="0" smtClean="0">
              <a:latin typeface="Arial Black" pitchFamily="34" charset="0"/>
            </a:endParaRPr>
          </a:p>
          <a:p>
            <a:pPr>
              <a:buNone/>
            </a:pPr>
            <a:endParaRPr lang="de-AT" sz="2000"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6</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548680"/>
            <a:ext cx="8229600" cy="5577483"/>
          </a:xfrm>
        </p:spPr>
        <p:txBody>
          <a:bodyPr>
            <a:normAutofit fontScale="92500" lnSpcReduction="10000"/>
          </a:bodyPr>
          <a:lstStyle/>
          <a:p>
            <a:pPr>
              <a:buNone/>
            </a:pPr>
            <a:r>
              <a:rPr lang="de-DE" sz="2400" dirty="0" smtClean="0">
                <a:latin typeface="Arial Black" pitchFamily="34" charset="0"/>
              </a:rPr>
              <a:t>III. DAS GEHEIMNIS DES UNIVERSUMS</a:t>
            </a:r>
            <a:endParaRPr lang="de-AT" sz="2400" dirty="0" smtClean="0">
              <a:latin typeface="Arial Black" pitchFamily="34" charset="0"/>
            </a:endParaRPr>
          </a:p>
          <a:p>
            <a:pPr>
              <a:buNone/>
            </a:pPr>
            <a:r>
              <a:rPr lang="de-DE" sz="2000" i="1" dirty="0" smtClean="0">
                <a:latin typeface="Arial Black" pitchFamily="34" charset="0"/>
              </a:rPr>
              <a:t>„In gewisser Weise wollte er sich selbst beschränken, als </a:t>
            </a:r>
          </a:p>
          <a:p>
            <a:pPr>
              <a:buNone/>
            </a:pPr>
            <a:r>
              <a:rPr lang="de-DE" sz="2000" i="1" dirty="0" smtClean="0">
                <a:latin typeface="Arial Black" pitchFamily="34" charset="0"/>
              </a:rPr>
              <a:t>er eine Welt schuf, die der Entwicklung bedarf, wo viele </a:t>
            </a:r>
          </a:p>
          <a:p>
            <a:pPr>
              <a:buNone/>
            </a:pPr>
            <a:r>
              <a:rPr lang="de-DE" sz="2000" i="1" dirty="0" smtClean="0">
                <a:latin typeface="Arial Black" pitchFamily="34" charset="0"/>
              </a:rPr>
              <a:t>Dinge, die wir als Übel, Gefahren oder Quellen des </a:t>
            </a:r>
          </a:p>
          <a:p>
            <a:pPr>
              <a:buNone/>
            </a:pPr>
            <a:r>
              <a:rPr lang="de-DE" sz="2000" i="1" dirty="0" smtClean="0">
                <a:latin typeface="Arial Black" pitchFamily="34" charset="0"/>
              </a:rPr>
              <a:t>Leidens ansehen, in Wirklichkeit Teil der „Geburtswehen“ </a:t>
            </a:r>
          </a:p>
          <a:p>
            <a:pPr>
              <a:buNone/>
            </a:pPr>
            <a:r>
              <a:rPr lang="de-DE" sz="2000" i="1" dirty="0" smtClean="0">
                <a:latin typeface="Arial Black" pitchFamily="34" charset="0"/>
              </a:rPr>
              <a:t>sind, die uns anregen, mit dem Schöpfer zusammen-</a:t>
            </a:r>
          </a:p>
          <a:p>
            <a:pPr>
              <a:buNone/>
            </a:pPr>
            <a:r>
              <a:rPr lang="de-DE" sz="2000" i="1" dirty="0" smtClean="0">
                <a:latin typeface="Arial Black" pitchFamily="34" charset="0"/>
              </a:rPr>
              <a:t>zuarbeiten“ (80)</a:t>
            </a:r>
          </a:p>
          <a:p>
            <a:pPr>
              <a:buNone/>
            </a:pPr>
            <a:r>
              <a:rPr lang="de-DE" sz="2000" i="1" dirty="0" smtClean="0">
                <a:latin typeface="Arial Black" pitchFamily="34" charset="0"/>
              </a:rPr>
              <a:t>„Wenn die Natur einzig als Gegenstand des Profits und </a:t>
            </a:r>
          </a:p>
          <a:p>
            <a:pPr>
              <a:buNone/>
            </a:pPr>
            <a:r>
              <a:rPr lang="de-DE" sz="2000" i="1" dirty="0" smtClean="0">
                <a:latin typeface="Arial Black" pitchFamily="34" charset="0"/>
              </a:rPr>
              <a:t>der Interessen gesehen wird, hat das auch ernste Folgen </a:t>
            </a:r>
          </a:p>
          <a:p>
            <a:pPr>
              <a:buNone/>
            </a:pPr>
            <a:r>
              <a:rPr lang="de-DE" sz="2000" i="1" dirty="0" smtClean="0">
                <a:latin typeface="Arial Black" pitchFamily="34" charset="0"/>
              </a:rPr>
              <a:t>in der Gesellschaft.“ (82)</a:t>
            </a:r>
          </a:p>
          <a:p>
            <a:pPr>
              <a:buNone/>
            </a:pPr>
            <a:endParaRPr lang="de-DE" sz="2000" i="1" dirty="0" smtClean="0">
              <a:latin typeface="Arial Black" pitchFamily="34" charset="0"/>
            </a:endParaRPr>
          </a:p>
          <a:p>
            <a:pPr>
              <a:buNone/>
            </a:pPr>
            <a:r>
              <a:rPr lang="de-DE" sz="2400" dirty="0" smtClean="0">
                <a:latin typeface="Arial Black" pitchFamily="34" charset="0"/>
              </a:rPr>
              <a:t>IV. DIE BOTSCHAFT EINES JEDEN GESCHÖP-</a:t>
            </a:r>
          </a:p>
          <a:p>
            <a:pPr>
              <a:buNone/>
            </a:pPr>
            <a:r>
              <a:rPr lang="de-DE" sz="2400" dirty="0" smtClean="0">
                <a:latin typeface="Arial Black" pitchFamily="34" charset="0"/>
              </a:rPr>
              <a:t>FES IN DER HARMONIE DER GESAMTEN </a:t>
            </a:r>
          </a:p>
          <a:p>
            <a:pPr>
              <a:buNone/>
            </a:pPr>
            <a:r>
              <a:rPr lang="de-DE" sz="2400" dirty="0" smtClean="0">
                <a:latin typeface="Arial Black" pitchFamily="34" charset="0"/>
              </a:rPr>
              <a:t>SCHÖPFUNG</a:t>
            </a:r>
            <a:endParaRPr lang="de-AT" sz="2400" dirty="0" smtClean="0">
              <a:latin typeface="Arial Black" pitchFamily="34" charset="0"/>
            </a:endParaRPr>
          </a:p>
          <a:p>
            <a:pPr>
              <a:buNone/>
            </a:pPr>
            <a:r>
              <a:rPr lang="de-DE" sz="2000" dirty="0" smtClean="0">
                <a:latin typeface="Arial Black" pitchFamily="34" charset="0"/>
              </a:rPr>
              <a:t>Alle Geschöpfe bilden ein System, in allen lebt der </a:t>
            </a:r>
          </a:p>
          <a:p>
            <a:pPr>
              <a:buNone/>
            </a:pPr>
            <a:r>
              <a:rPr lang="de-DE" sz="2000" dirty="0" smtClean="0">
                <a:latin typeface="Arial Black" pitchFamily="34" charset="0"/>
              </a:rPr>
              <a:t>lebensspendende GEIST (88)</a:t>
            </a:r>
          </a:p>
          <a:p>
            <a:pPr>
              <a:buNone/>
            </a:pPr>
            <a:endParaRPr lang="de-AT" sz="2000" i="1"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7</a:t>
            </a:fld>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476672"/>
            <a:ext cx="8229600" cy="5649491"/>
          </a:xfrm>
        </p:spPr>
        <p:txBody>
          <a:bodyPr>
            <a:normAutofit fontScale="92500" lnSpcReduction="20000"/>
          </a:bodyPr>
          <a:lstStyle/>
          <a:p>
            <a:pPr>
              <a:buNone/>
            </a:pPr>
            <a:r>
              <a:rPr lang="de-DE" sz="2400" dirty="0" smtClean="0">
                <a:latin typeface="Arial Black" pitchFamily="34" charset="0"/>
              </a:rPr>
              <a:t>V. EINE UNIVERSALE GEMEINSCHAFT</a:t>
            </a:r>
          </a:p>
          <a:p>
            <a:pPr>
              <a:buNone/>
            </a:pPr>
            <a:r>
              <a:rPr lang="de-DE" sz="2400" dirty="0" smtClean="0">
                <a:latin typeface="Arial Black" pitchFamily="34" charset="0"/>
              </a:rPr>
              <a:t>Obwohl wir 1 Familie sind, grenzen Einige viele</a:t>
            </a:r>
          </a:p>
          <a:p>
            <a:pPr>
              <a:buNone/>
            </a:pPr>
            <a:r>
              <a:rPr lang="de-DE" sz="2400" dirty="0" smtClean="0">
                <a:latin typeface="Arial Black" pitchFamily="34" charset="0"/>
              </a:rPr>
              <a:t>aus (89-90) – </a:t>
            </a:r>
            <a:r>
              <a:rPr lang="de-DE" sz="2000" i="1" dirty="0" smtClean="0">
                <a:latin typeface="Arial Black" pitchFamily="34" charset="0"/>
              </a:rPr>
              <a:t>„Das Herz ist nur eines, und die gleiche </a:t>
            </a:r>
          </a:p>
          <a:p>
            <a:pPr>
              <a:buNone/>
            </a:pPr>
            <a:r>
              <a:rPr lang="de-DE" sz="2000" i="1" dirty="0" smtClean="0">
                <a:latin typeface="Arial Black" pitchFamily="34" charset="0"/>
              </a:rPr>
              <a:t>Erbärmlichkeit, die dazu führt, ein Tier zu misshandeln, </a:t>
            </a:r>
          </a:p>
          <a:p>
            <a:pPr>
              <a:buNone/>
            </a:pPr>
            <a:r>
              <a:rPr lang="de-DE" sz="2000" i="1" dirty="0" smtClean="0">
                <a:latin typeface="Arial Black" pitchFamily="34" charset="0"/>
              </a:rPr>
              <a:t>zeigt sich unverzüglich auch in der Beziehung zu anderen</a:t>
            </a:r>
          </a:p>
          <a:p>
            <a:pPr>
              <a:buNone/>
            </a:pPr>
            <a:r>
              <a:rPr lang="de-DE" sz="2000" i="1" dirty="0" smtClean="0">
                <a:latin typeface="Arial Black" pitchFamily="34" charset="0"/>
              </a:rPr>
              <a:t>Menschen.“ (92) </a:t>
            </a:r>
          </a:p>
          <a:p>
            <a:pPr>
              <a:buNone/>
            </a:pPr>
            <a:endParaRPr lang="de-AT" sz="2000" i="1" dirty="0" smtClean="0">
              <a:latin typeface="Arial Black" pitchFamily="34" charset="0"/>
            </a:endParaRPr>
          </a:p>
          <a:p>
            <a:pPr>
              <a:buNone/>
            </a:pPr>
            <a:r>
              <a:rPr lang="de-DE" sz="2400" dirty="0" smtClean="0">
                <a:latin typeface="Arial Black" pitchFamily="34" charset="0"/>
              </a:rPr>
              <a:t>VI. DIE GEMEINSAME BESTIMMUNG DER GÜTER</a:t>
            </a:r>
          </a:p>
          <a:p>
            <a:pPr>
              <a:buNone/>
            </a:pPr>
            <a:r>
              <a:rPr lang="de-DE" sz="2000" dirty="0" smtClean="0">
                <a:latin typeface="Arial Black" pitchFamily="34" charset="0"/>
              </a:rPr>
              <a:t>Notwendigkeit eines ökologischen UND sozialen Ansatzes,  </a:t>
            </a:r>
          </a:p>
          <a:p>
            <a:pPr>
              <a:buNone/>
            </a:pPr>
            <a:r>
              <a:rPr lang="de-DE" sz="2000" dirty="0" smtClean="0">
                <a:latin typeface="Arial Black" pitchFamily="34" charset="0"/>
              </a:rPr>
              <a:t>die Goldene Regel erfordert die Unterordnung des </a:t>
            </a:r>
          </a:p>
          <a:p>
            <a:pPr>
              <a:buNone/>
            </a:pPr>
            <a:r>
              <a:rPr lang="de-DE" sz="2000" dirty="0" smtClean="0">
                <a:latin typeface="Arial Black" pitchFamily="34" charset="0"/>
              </a:rPr>
              <a:t>Privatbesitzes (95)</a:t>
            </a:r>
          </a:p>
          <a:p>
            <a:pPr>
              <a:buNone/>
            </a:pPr>
            <a:endParaRPr lang="de-DE" sz="2000" dirty="0" smtClean="0">
              <a:latin typeface="Arial Black" pitchFamily="34" charset="0"/>
            </a:endParaRPr>
          </a:p>
          <a:p>
            <a:pPr>
              <a:buNone/>
            </a:pPr>
            <a:r>
              <a:rPr lang="de-DE" sz="2400" dirty="0" smtClean="0">
                <a:latin typeface="Arial Black" pitchFamily="34" charset="0"/>
              </a:rPr>
              <a:t>VII. DER BLICK JESU</a:t>
            </a:r>
          </a:p>
          <a:p>
            <a:pPr>
              <a:buNone/>
            </a:pPr>
            <a:r>
              <a:rPr lang="de-DE" sz="2000" i="1" dirty="0" smtClean="0">
                <a:latin typeface="Arial Black" pitchFamily="34" charset="0"/>
              </a:rPr>
              <a:t>Jesus lebte in vollkommener Harmonie mit der </a:t>
            </a:r>
            <a:r>
              <a:rPr lang="de-DE" sz="2000" i="1" dirty="0" err="1" smtClean="0">
                <a:latin typeface="Arial Black" pitchFamily="34" charset="0"/>
              </a:rPr>
              <a:t>Schöp</a:t>
            </a:r>
            <a:r>
              <a:rPr lang="de-DE" sz="2000" i="1" dirty="0" smtClean="0">
                <a:latin typeface="Arial Black" pitchFamily="34" charset="0"/>
              </a:rPr>
              <a:t>-</a:t>
            </a:r>
          </a:p>
          <a:p>
            <a:pPr>
              <a:buNone/>
            </a:pPr>
            <a:r>
              <a:rPr lang="de-DE" sz="2000" i="1" dirty="0" err="1" smtClean="0">
                <a:latin typeface="Arial Black" pitchFamily="34" charset="0"/>
              </a:rPr>
              <a:t>fung</a:t>
            </a:r>
            <a:r>
              <a:rPr lang="de-DE" sz="2000" i="1" dirty="0" smtClean="0">
                <a:latin typeface="Arial Black" pitchFamily="34" charset="0"/>
              </a:rPr>
              <a:t>, und die anderen wunderten sich: „Was ist das für </a:t>
            </a:r>
          </a:p>
          <a:p>
            <a:pPr>
              <a:buNone/>
            </a:pPr>
            <a:r>
              <a:rPr lang="de-DE" sz="2000" i="1" dirty="0" smtClean="0">
                <a:latin typeface="Arial Black" pitchFamily="34" charset="0"/>
              </a:rPr>
              <a:t>ein Mensch, dass ihm sogar die Winde und der See </a:t>
            </a:r>
          </a:p>
          <a:p>
            <a:pPr>
              <a:buNone/>
            </a:pPr>
            <a:r>
              <a:rPr lang="de-DE" sz="2000" i="1" dirty="0" smtClean="0">
                <a:latin typeface="Arial Black" pitchFamily="34" charset="0"/>
              </a:rPr>
              <a:t>gehorchen?“ (</a:t>
            </a:r>
            <a:r>
              <a:rPr lang="de-DE" sz="2000" i="1" dirty="0" err="1" smtClean="0">
                <a:latin typeface="Arial Black" pitchFamily="34" charset="0"/>
              </a:rPr>
              <a:t>Mt</a:t>
            </a:r>
            <a:r>
              <a:rPr lang="de-DE" sz="2000" i="1" dirty="0" smtClean="0">
                <a:latin typeface="Arial Black" pitchFamily="34" charset="0"/>
              </a:rPr>
              <a:t> 8,27)(98) – Die Bestimmung der Schöpfung </a:t>
            </a:r>
          </a:p>
          <a:p>
            <a:pPr>
              <a:buNone/>
            </a:pPr>
            <a:r>
              <a:rPr lang="de-DE" sz="2000" i="1" dirty="0" smtClean="0">
                <a:latin typeface="Arial Black" pitchFamily="34" charset="0"/>
              </a:rPr>
              <a:t>geht über das </a:t>
            </a:r>
            <a:r>
              <a:rPr lang="de-DE" sz="2000" i="1" dirty="0" err="1" smtClean="0">
                <a:latin typeface="Arial Black" pitchFamily="34" charset="0"/>
              </a:rPr>
              <a:t>CHRISTUSmysterium</a:t>
            </a:r>
            <a:r>
              <a:rPr lang="de-DE" sz="2000" i="1" dirty="0" smtClean="0">
                <a:latin typeface="Arial Black" pitchFamily="34" charset="0"/>
              </a:rPr>
              <a:t> (99)</a:t>
            </a:r>
            <a:endParaRPr lang="de-AT" sz="2000" i="1" dirty="0" smtClean="0">
              <a:latin typeface="Arial Black" pitchFamily="34" charset="0"/>
            </a:endParaRPr>
          </a:p>
          <a:p>
            <a:pPr>
              <a:buNone/>
            </a:pPr>
            <a:endParaRPr lang="de-AT" sz="2000" dirty="0" smtClean="0">
              <a:latin typeface="Arial Black" pitchFamily="34" charset="0"/>
            </a:endParaRPr>
          </a:p>
          <a:p>
            <a:pPr>
              <a:buNone/>
            </a:pPr>
            <a:endParaRPr lang="de-AT" sz="2400" dirty="0" smtClean="0">
              <a:latin typeface="Arial Black" pitchFamily="34" charset="0"/>
            </a:endParaRPr>
          </a:p>
          <a:p>
            <a:pPr>
              <a:buNone/>
            </a:pPr>
            <a:endParaRPr lang="de-AT" dirty="0"/>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8</a:t>
            </a:fld>
            <a:endParaRPr lang="de-DE"/>
          </a:p>
        </p:txBody>
      </p:sp>
      <p:sp>
        <p:nvSpPr>
          <p:cNvPr id="6" name="Rechteck 5"/>
          <p:cNvSpPr/>
          <p:nvPr/>
        </p:nvSpPr>
        <p:spPr>
          <a:xfrm>
            <a:off x="2286000" y="2828836"/>
            <a:ext cx="4572000" cy="369332"/>
          </a:xfrm>
          <a:prstGeom prst="rect">
            <a:avLst/>
          </a:prstGeom>
        </p:spPr>
        <p:txBody>
          <a:bodyPr>
            <a:spAutoFit/>
          </a:bodyPr>
          <a:lstStyle/>
          <a:p>
            <a:r>
              <a:rPr lang="de-DE" dirty="0" smtClean="0"/>
              <a:t>. </a:t>
            </a:r>
            <a:endParaRPr lang="de-A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786210"/>
          </a:xfrm>
          <a:ln w="38100">
            <a:solidFill>
              <a:schemeClr val="tx1"/>
            </a:solidFill>
          </a:ln>
        </p:spPr>
        <p:txBody>
          <a:bodyPr>
            <a:normAutofit fontScale="90000"/>
          </a:bodyPr>
          <a:lstStyle/>
          <a:p>
            <a:r>
              <a:rPr lang="de-DE" sz="3600" dirty="0" smtClean="0">
                <a:latin typeface="Arial Black" pitchFamily="34" charset="0"/>
              </a:rPr>
              <a:t/>
            </a:r>
            <a:br>
              <a:rPr lang="de-DE" sz="3600" dirty="0" smtClean="0">
                <a:latin typeface="Arial Black" pitchFamily="34" charset="0"/>
              </a:rPr>
            </a:br>
            <a:r>
              <a:rPr lang="de-DE" sz="3600" dirty="0" smtClean="0">
                <a:latin typeface="Arial Black" pitchFamily="34" charset="0"/>
              </a:rPr>
              <a:t>DRITTES KAPITEL</a:t>
            </a:r>
            <a:r>
              <a:rPr lang="de-AT" sz="3600" dirty="0" smtClean="0">
                <a:latin typeface="Arial Black" pitchFamily="34" charset="0"/>
              </a:rPr>
              <a:t/>
            </a:r>
            <a:br>
              <a:rPr lang="de-AT" sz="3600" dirty="0" smtClean="0">
                <a:latin typeface="Arial Black" pitchFamily="34" charset="0"/>
              </a:rPr>
            </a:br>
            <a:r>
              <a:rPr lang="de-DE" sz="3600" dirty="0" smtClean="0">
                <a:latin typeface="Arial Black" pitchFamily="34" charset="0"/>
              </a:rPr>
              <a:t> DIE MENSCHLICHE WURZEL DER ÖKOLOGISCHEN KRISE</a:t>
            </a:r>
            <a:r>
              <a:rPr lang="de-AT" dirty="0" smtClean="0"/>
              <a:t/>
            </a:r>
            <a:br>
              <a:rPr lang="de-AT" dirty="0" smtClean="0"/>
            </a:br>
            <a:endParaRPr lang="de-AT" dirty="0"/>
          </a:p>
        </p:txBody>
      </p:sp>
      <p:sp>
        <p:nvSpPr>
          <p:cNvPr id="3" name="Inhaltsplatzhalter 2"/>
          <p:cNvSpPr>
            <a:spLocks noGrp="1"/>
          </p:cNvSpPr>
          <p:nvPr>
            <p:ph idx="1"/>
          </p:nvPr>
        </p:nvSpPr>
        <p:spPr>
          <a:xfrm>
            <a:off x="539552" y="2276872"/>
            <a:ext cx="8229600" cy="3921299"/>
          </a:xfrm>
        </p:spPr>
        <p:txBody>
          <a:bodyPr>
            <a:normAutofit fontScale="92500" lnSpcReduction="10000"/>
          </a:bodyPr>
          <a:lstStyle/>
          <a:p>
            <a:pPr marL="514350" indent="-514350">
              <a:buAutoNum type="romanUcPeriod"/>
            </a:pPr>
            <a:r>
              <a:rPr lang="de-DE" sz="2400" dirty="0" smtClean="0">
                <a:latin typeface="Arial Black" pitchFamily="34" charset="0"/>
              </a:rPr>
              <a:t>DIE TECHNOLOGIE: KREATIVITÄT UND MACHT</a:t>
            </a:r>
          </a:p>
          <a:p>
            <a:pPr marL="514350" indent="-514350">
              <a:buNone/>
            </a:pPr>
            <a:r>
              <a:rPr lang="de-DE" sz="2000" dirty="0" smtClean="0">
                <a:latin typeface="Arial Black" pitchFamily="34" charset="0"/>
              </a:rPr>
              <a:t>Die </a:t>
            </a:r>
            <a:r>
              <a:rPr lang="de-DE" sz="2000" dirty="0" err="1" smtClean="0">
                <a:latin typeface="Arial Black" pitchFamily="34" charset="0"/>
              </a:rPr>
              <a:t>Technoscience</a:t>
            </a:r>
            <a:r>
              <a:rPr lang="de-DE" sz="2000" dirty="0" smtClean="0">
                <a:latin typeface="Arial Black" pitchFamily="34" charset="0"/>
              </a:rPr>
              <a:t> verleiht eine ungeheure Macht, doch </a:t>
            </a:r>
          </a:p>
          <a:p>
            <a:pPr marL="514350" indent="-514350">
              <a:buNone/>
            </a:pPr>
            <a:r>
              <a:rPr lang="de-DE" sz="2000" dirty="0" smtClean="0">
                <a:latin typeface="Arial Black" pitchFamily="34" charset="0"/>
              </a:rPr>
              <a:t>werden die Menschen nicht zu ihrem richtigem Gebrauch</a:t>
            </a:r>
          </a:p>
          <a:p>
            <a:pPr marL="514350" indent="-514350">
              <a:buNone/>
            </a:pPr>
            <a:r>
              <a:rPr lang="de-DE" sz="2000" dirty="0" smtClean="0">
                <a:latin typeface="Arial Black" pitchFamily="34" charset="0"/>
              </a:rPr>
              <a:t>erzogen (103-105)</a:t>
            </a:r>
          </a:p>
          <a:p>
            <a:pPr marL="514350" indent="-514350">
              <a:buNone/>
            </a:pPr>
            <a:endParaRPr lang="de-DE" sz="2000" dirty="0" smtClean="0">
              <a:latin typeface="Arial Black" pitchFamily="34" charset="0"/>
            </a:endParaRPr>
          </a:p>
          <a:p>
            <a:pPr marL="514350" indent="-514350">
              <a:buNone/>
            </a:pPr>
            <a:r>
              <a:rPr lang="de-DE" sz="2400" dirty="0" smtClean="0">
                <a:latin typeface="Arial Black" pitchFamily="34" charset="0"/>
              </a:rPr>
              <a:t>II. DIE GLOBALISIERUNG DES TECHNOKRA-</a:t>
            </a:r>
          </a:p>
          <a:p>
            <a:pPr marL="514350" indent="-514350">
              <a:buNone/>
            </a:pPr>
            <a:r>
              <a:rPr lang="de-DE" sz="2400" dirty="0" smtClean="0">
                <a:latin typeface="Arial Black" pitchFamily="34" charset="0"/>
              </a:rPr>
              <a:t>TISCHEN PARADIGMAS</a:t>
            </a:r>
            <a:endParaRPr lang="de-AT" sz="2400" dirty="0" smtClean="0">
              <a:latin typeface="Arial Black" pitchFamily="34" charset="0"/>
            </a:endParaRPr>
          </a:p>
          <a:p>
            <a:pPr marL="514350" indent="-514350">
              <a:buNone/>
            </a:pPr>
            <a:r>
              <a:rPr lang="de-DE" sz="2000" dirty="0" smtClean="0">
                <a:latin typeface="Arial Black" pitchFamily="34" charset="0"/>
              </a:rPr>
              <a:t>Die Idee eines unendlichen und grenzenlosen Wachstums ist </a:t>
            </a:r>
          </a:p>
          <a:p>
            <a:pPr marL="514350" indent="-514350">
              <a:buNone/>
            </a:pPr>
            <a:r>
              <a:rPr lang="de-DE" sz="2000" dirty="0" smtClean="0">
                <a:latin typeface="Arial Black" pitchFamily="34" charset="0"/>
              </a:rPr>
              <a:t>eine Lüge </a:t>
            </a:r>
            <a:r>
              <a:rPr lang="de-DE" sz="2000" dirty="0" smtClean="0">
                <a:latin typeface="Arial Black" pitchFamily="34" charset="0"/>
                <a:sym typeface="Wingdings" pitchFamily="2" charset="2"/>
              </a:rPr>
              <a:t> nicht nur Umweltschädigung, sondern eine der </a:t>
            </a:r>
          </a:p>
          <a:p>
            <a:pPr marL="514350" indent="-514350">
              <a:buNone/>
            </a:pPr>
            <a:r>
              <a:rPr lang="de-DE" sz="2000" dirty="0" smtClean="0">
                <a:latin typeface="Arial Black" pitchFamily="34" charset="0"/>
                <a:sym typeface="Wingdings" pitchFamily="2" charset="2"/>
              </a:rPr>
              <a:t>gesamten Gesellschaft (106-107)  </a:t>
            </a:r>
          </a:p>
          <a:p>
            <a:pPr marL="514350" indent="-514350">
              <a:buNone/>
            </a:pPr>
            <a:r>
              <a:rPr lang="de-DE" sz="2000" dirty="0" smtClean="0">
                <a:latin typeface="Arial Black" pitchFamily="34" charset="0"/>
                <a:sym typeface="Wingdings" pitchFamily="2" charset="2"/>
              </a:rPr>
              <a:t>Notwendigkeit einer mutigen kulturellen Revolution (114)</a:t>
            </a:r>
            <a:endParaRPr lang="de-AT" sz="2000" dirty="0">
              <a:latin typeface="Arial Black" pitchFamily="34" charset="0"/>
            </a:endParaRPr>
          </a:p>
        </p:txBody>
      </p:sp>
      <p:sp>
        <p:nvSpPr>
          <p:cNvPr id="4" name="Fußzeilenplatzhalter 3"/>
          <p:cNvSpPr>
            <a:spLocks noGrp="1"/>
          </p:cNvSpPr>
          <p:nvPr>
            <p:ph type="ftr" sz="quarter" idx="11"/>
          </p:nvPr>
        </p:nvSpPr>
        <p:spPr/>
        <p:txBody>
          <a:bodyPr/>
          <a:lstStyle/>
          <a:p>
            <a:r>
              <a:rPr lang="de-DE" smtClean="0"/>
              <a:t>P. Franziskus, Laudati si</a:t>
            </a:r>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9</a:t>
            </a:fld>
            <a:endParaRPr lang="de-DE"/>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1373</Words>
  <Application>Microsoft Office PowerPoint</Application>
  <PresentationFormat>Bildschirmpräsentation (4:3)</PresentationFormat>
  <Paragraphs>223</Paragraphs>
  <Slides>21</Slides>
  <Notes>0</Notes>
  <HiddenSlides>0</HiddenSlides>
  <MMClips>0</MMClips>
  <ScaleCrop>false</ScaleCrop>
  <HeadingPairs>
    <vt:vector size="4" baseType="variant">
      <vt:variant>
        <vt:lpstr>Design</vt:lpstr>
      </vt:variant>
      <vt:variant>
        <vt:i4>1</vt:i4>
      </vt:variant>
      <vt:variant>
        <vt:lpstr>Folientitel</vt:lpstr>
      </vt:variant>
      <vt:variant>
        <vt:i4>21</vt:i4>
      </vt:variant>
    </vt:vector>
  </HeadingPairs>
  <TitlesOfParts>
    <vt:vector size="22" baseType="lpstr">
      <vt:lpstr>Larissa-Design</vt:lpstr>
      <vt:lpstr>ENZYKLIKA LAUDATO SI’ VON PAPST FRANZISKUS   ÜBER DIE SORGE FÜR DAS GEMEINSAME HAUS  </vt:lpstr>
      <vt:lpstr>Folie 2</vt:lpstr>
      <vt:lpstr> ERSTES KAPITEL WAS UNSEREM HAUS WIDERFÄHRT </vt:lpstr>
      <vt:lpstr>Folie 4</vt:lpstr>
      <vt:lpstr>Folie 5</vt:lpstr>
      <vt:lpstr> ZWEITES KAPITEL DAS EVANGELIUM VON DER SCHÖPFUNG </vt:lpstr>
      <vt:lpstr>Folie 7</vt:lpstr>
      <vt:lpstr>Folie 8</vt:lpstr>
      <vt:lpstr> DRITTES KAPITEL  DIE MENSCHLICHE WURZEL DER ÖKOLOGISCHEN KRISE </vt:lpstr>
      <vt:lpstr>Folie 10</vt:lpstr>
      <vt:lpstr> VIERTES KAPITEL EINE GANZHEITLICHE ÖKOLOGIE </vt:lpstr>
      <vt:lpstr>Folie 12</vt:lpstr>
      <vt:lpstr>Folie 13</vt:lpstr>
      <vt:lpstr> FÜNFTES KAPITEL EINIGE LEITLINIEN FÜR ORIENTIERUNG UND HANDLUNG </vt:lpstr>
      <vt:lpstr> Benachteiligung ärmerer Länder, die das Soziale vor dem Ökologischen berücksichtigen müssen  es fehlt eine politische Weltautorität (172-175)   II. DER DIALOG IM HINBLICK AUF NEUE NATIONALE UND LOKALE POLITISCHE KONZEPTE  Rechtliche Regelungen unbedingt notwendig (177), lokale Regelungen effizienter als globale (179)  III. DIALOG UND TRANSPARENZ IN DEN ENTSCHEIDUNGSPROZESSEN Untersuchung der Umweltverträglichkeit ist von Anfang an einzubeziehen (183) – jedes Unternehmen muss geprüft werden: „Wozu? Weshalb? Wo? Wann? In welcher Weise? Für wen? Welches sind die Risiken? Zu welchem Preis? Wer kommt für die Kosten auf, und wie wird er das tun?“ (185)</vt:lpstr>
      <vt:lpstr> IV. POLITIK UND WIRTSCHAFT IM DIALOG FÜR DIE VOLLE MENSCHLICHE ENTFALTUNG Fortschritt und der Sinn von Wirtschaft muss neu definiert werden (194) – das Prinzip bloßer Gewinnmaximierung verzerrt die Wirtschaft , die wieder politisch geregelt werden müsste (195-196)  V. DIE RELIGIONEN IM DIALOG MIT DEN WISSENSCHAFTEN Die ethischen Grundsätze finden sich auch in den großen Religionen – sie müssten mehr in Dialog treten und die Gläubigen auffordern, nach den eigenen Grundsätzen zu leben (199-201)  </vt:lpstr>
      <vt:lpstr>   SECHSTES KAPITEL ÖKOLOGISCHE ERZIEHUNG UND SPIRITUALITÄT  </vt:lpstr>
      <vt:lpstr>III. DIE ÖKOLOGISCHE UMKEHR Bedeutung einer christlichen ökologischen Spiritualität (216-219) – CHRISTUS hat die Welt in sich aufgenommen (221)   IV. FREUDE UND FRIEDEN Mäßigkeit  Zufriedenheit: ohne Rücksicht auf Natur und Mitmenschen ist innerer Friede unmöglich (222-227)   V. LIEBE IM ZIVILEN UND POLITISCHEN BEREICH  Nächstenliebe auch in den Makro-Beziehungen nötig – Entstehen von örtlichen sozialen Geweben (228-232)   VI. SAKRAMENTALE ZEICHEN UND DIE FEIERTAGSRUHE „Die Sakramente sind eine bevorzugte Weise, in der die Natur von Gott angenommen wird und sich in Vermittlung des übernatürlichen Lebens verwandelt.“ (235) Eucharistie vereint Himmel und Erde, Sonntagsruhe weitet unser Blickfeld  (236-237)</vt:lpstr>
      <vt:lpstr>     VII. DIE TRINITÄT UND DIE BEZIEHUNG ZWISCHEN DEN GESCHÖPFEN GOTT ist Communio und schafft communio – der Mensch kann nur reifen in Beziehung zu Mitgeschöpfen, besonders zu Mitmenschen und zu GOTT  VIII. DIE KÖNIGIN DER GANZEN SCHÖPFUNG MARIA sorgt in mütterlicher Liebe für die verletzte Welt, zusammen mit dem hl JOSEF (241-242)    IX. JENSEITS DER SONNE „Am Ende werden wir der unendlichen Schönheit Gottes von Angesicht zu Angesicht begegnen (vgl. 1 Kor 13,12) und können mit seliger Bewunderung das Geheimnis des Universums verstehen, das mit uns an der Fülle ohne Ende teilhaben wird.“ (243)  </vt:lpstr>
      <vt:lpstr>Gebet für unsere Erde</vt:lpstr>
      <vt:lpstr>  Christliches Gebet mit der Schöpfung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ENZYKLIKA LAUDATO SI’ VON PAPST FRANZISKUS   ÜBER DIE SORGE FÜR DAS GEMEINSAME HAUS  </dc:title>
  <dc:creator>Sysop</dc:creator>
  <cp:lastModifiedBy>Sysop</cp:lastModifiedBy>
  <cp:revision>132</cp:revision>
  <dcterms:created xsi:type="dcterms:W3CDTF">2015-08-15T13:59:21Z</dcterms:created>
  <dcterms:modified xsi:type="dcterms:W3CDTF">2015-09-04T05:26:52Z</dcterms:modified>
</cp:coreProperties>
</file>